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147478810" r:id="rId3"/>
    <p:sldId id="2147478811" r:id="rId4"/>
    <p:sldId id="2147478812" r:id="rId5"/>
    <p:sldId id="2147478814" r:id="rId6"/>
    <p:sldId id="2147478813" r:id="rId7"/>
    <p:sldId id="2147478818" r:id="rId8"/>
    <p:sldId id="2147478815" r:id="rId9"/>
    <p:sldId id="2147478816" r:id="rId10"/>
    <p:sldId id="2147478817" r:id="rId11"/>
    <p:sldId id="2147478820" r:id="rId12"/>
    <p:sldId id="2147478821" r:id="rId13"/>
    <p:sldId id="2147478822" r:id="rId14"/>
    <p:sldId id="2147478823" r:id="rId15"/>
    <p:sldId id="2147478825" r:id="rId16"/>
    <p:sldId id="2147478809" r:id="rId17"/>
    <p:sldId id="2147478808" r:id="rId18"/>
    <p:sldId id="2147478827" r:id="rId19"/>
    <p:sldId id="2147478826" r:id="rId2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85665780802449"/>
          <c:y val="4.5458605855015585E-2"/>
          <c:w val="0.65377983717586463"/>
          <c:h val="0.822307480774913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5E53-4C64-9F9E-BADF4486C54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E53-4C64-9F9E-BADF4486C5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De novo M1</c:v>
                </c:pt>
                <c:pt idx="1">
                  <c:v>Prior local therapy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43.2</c:v>
                </c:pt>
                <c:pt idx="1">
                  <c:v>55.2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91-470B-9DAD-862EF444F00E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5E53-4C64-9F9E-BADF4486C54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E53-4C64-9F9E-BADF4486C5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De novo M1</c:v>
                </c:pt>
                <c:pt idx="1">
                  <c:v>Prior local therapy</c:v>
                </c:pt>
              </c:strCache>
            </c:strRef>
          </c:cat>
          <c:val>
            <c:numRef>
              <c:f>Feuil1!$C$2:$C$3</c:f>
              <c:numCache>
                <c:formatCode>General</c:formatCode>
                <c:ptCount val="2"/>
                <c:pt idx="0">
                  <c:v>51.6</c:v>
                </c:pt>
                <c:pt idx="1">
                  <c:v>92.4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F91-470B-9DAD-862EF444F0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8"/>
        <c:overlap val="-27"/>
        <c:axId val="552287768"/>
        <c:axId val="552292080"/>
      </c:barChart>
      <c:catAx>
        <c:axId val="552287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52292080"/>
        <c:crossesAt val="0"/>
        <c:auto val="1"/>
        <c:lblAlgn val="ctr"/>
        <c:lblOffset val="100"/>
        <c:noMultiLvlLbl val="0"/>
      </c:catAx>
      <c:valAx>
        <c:axId val="552292080"/>
        <c:scaling>
          <c:orientation val="minMax"/>
          <c:max val="12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52287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0.87689</cdr:x>
      <cdr:y>0.31302</cdr:y>
    </cdr:from>
    <cdr:to>
      <cdr:x>0.90948</cdr:x>
      <cdr:y>0.36727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6388121" y="938223"/>
          <a:ext cx="237417" cy="162607"/>
        </a:xfrm>
        <a:prstGeom xmlns:a="http://schemas.openxmlformats.org/drawingml/2006/main" prst="rect">
          <a:avLst/>
        </a:prstGeom>
        <a:solidFill xmlns:a="http://schemas.openxmlformats.org/drawingml/2006/main">
          <a:srgbClr val="00B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23104-7D79-4EBD-A5D2-60A8D85968E1}" type="datetimeFigureOut">
              <a:rPr lang="sk-SK" smtClean="0"/>
              <a:t>14. 5. 2024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6A282-53B4-4847-9AD4-DEF06B3277E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4511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sk-SK">
                <a:ea typeface="Geneva"/>
                <a:cs typeface="Geneva"/>
              </a:rPr>
              <a:t>B Tombal (2): STOP-1, Athens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085AEBE-705A-4710-B1FE-B3C01270FED3}" type="datetime5">
              <a:rPr lang="en-GB" altLang="sk-SK" smtClean="0">
                <a:ea typeface="Geneva"/>
                <a:cs typeface="Geneva"/>
              </a:rPr>
              <a:pPr>
                <a:spcBef>
                  <a:spcPct val="0"/>
                </a:spcBef>
              </a:pPr>
              <a:t>14-May-24</a:t>
            </a:fld>
            <a:endParaRPr lang="en-GB" altLang="sk-SK">
              <a:ea typeface="Geneva"/>
              <a:cs typeface="Geneva"/>
            </a:endParaRP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94DCAFA-2894-48B3-AFA8-5288E9760D04}" type="slidenum">
              <a:rPr lang="en-GB" altLang="sk-SK">
                <a:ea typeface="Geneva"/>
              </a:rPr>
              <a:pPr>
                <a:spcBef>
                  <a:spcPct val="0"/>
                </a:spcBef>
              </a:pPr>
              <a:t>9</a:t>
            </a:fld>
            <a:endParaRPr lang="en-GB" altLang="sk-SK">
              <a:ea typeface="Geneva"/>
            </a:endParaRPr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725" y="744538"/>
            <a:ext cx="6611938" cy="371951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1700"/>
            <a:ext cx="5426075" cy="4462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BE" altLang="sk-SK">
              <a:latin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925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2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9B586-4586-4FFE-A922-22D5CCA289E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29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247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C3646-BFC1-7DF8-F6CD-F0BD658E4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0C5EB0-EC54-4AE8-65BB-F774B57BF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749EFA3-3E01-6C29-D24C-CD721415C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F5B5-E05D-422D-96BB-492210B00CE3}" type="datetimeFigureOut">
              <a:rPr lang="sk-SK" smtClean="0"/>
              <a:t>14. 5. 2024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D2F6DD3-8A8A-02E7-95AE-58DA50622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9D2A2A5-26AB-3031-F033-816A6BFAB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3987-DD5D-4BDA-AFA9-1A4DBB86F8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983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3D004-9C03-633D-B94B-8C18731C7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E3F3911-35B3-410A-CFDF-A4ABF1A4B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04836FF-AAFC-D4D7-DE79-EFA3F5B2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F5B5-E05D-422D-96BB-492210B00CE3}" type="datetimeFigureOut">
              <a:rPr lang="sk-SK" smtClean="0"/>
              <a:t>14. 5. 2024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FA3235B-5F1E-BD16-F88B-A6F393582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687FB06-E980-6338-DE7B-CCB98F56B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3987-DD5D-4BDA-AFA9-1A4DBB86F8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821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293A92DE-6512-B24F-84DC-53BCCB57B2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F48DC72-ECF2-70D5-7A05-9BBF8C8BA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1C9E81-E2B6-965D-BC69-B20D9184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F5B5-E05D-422D-96BB-492210B00CE3}" type="datetimeFigureOut">
              <a:rPr lang="sk-SK" smtClean="0"/>
              <a:t>14. 5. 2024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27856F4-04A3-7D68-32DC-F2E2DE691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1EBCB53-3AC0-08DA-DEBD-CEB762339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3987-DD5D-4BDA-AFA9-1A4DBB86F8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7039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/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399000" y="6365830"/>
            <a:ext cx="600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Verdana"/>
                <a:cs typeface="Verdana"/>
              </a:defRPr>
            </a:lvl1pPr>
          </a:lstStyle>
          <a:p>
            <a:fld id="{81BF0B4E-CE60-AB48-9D7E-4434414A7C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 hasCustomPrompt="1"/>
          </p:nvPr>
        </p:nvSpPr>
        <p:spPr>
          <a:xfrm>
            <a:off x="619691" y="1229456"/>
            <a:ext cx="109904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749623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00849-AF36-4611-B9CF-02E0659C9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579" y="5975"/>
            <a:ext cx="1116829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66BB4-9468-4BEF-B7A6-698CAE92A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579" y="1481959"/>
            <a:ext cx="11168292" cy="4695004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 marL="1200150" indent="-171450"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4pPr>
            <a:lvl5pPr marL="1543050" indent="-171450">
              <a:buClr>
                <a:schemeClr val="accent2"/>
              </a:buClr>
              <a:buSzPct val="5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03BED-D284-4D23-8EA8-F7703A1F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A1E746DF-B808-4636-B5B0-EBE59567E35F}" type="datetimeFigureOut">
              <a:rPr lang="en-US" sz="1350" smtClean="0">
                <a:solidFill>
                  <a:prstClr val="black"/>
                </a:solidFill>
                <a:latin typeface="Arial" panose="020B0604020202020204"/>
              </a:rPr>
              <a:pPr defTabSz="685800">
                <a:defRPr/>
              </a:pPr>
              <a:t>5/14/2024</a:t>
            </a:fld>
            <a:endParaRPr lang="en-US" sz="1350">
              <a:solidFill>
                <a:prstClr val="black"/>
              </a:solidFill>
              <a:latin typeface="Arial" panose="020B0604020202020204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DC3CB-99F1-4AA5-9BC9-6C7B6DBCA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en-US" sz="1350">
              <a:solidFill>
                <a:prstClr val="black"/>
              </a:solidFill>
              <a:latin typeface="Arial" panose="020B0604020202020204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060C1-006B-475A-9962-06F3307AF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7A3A9A08-C7EF-4A54-BE3B-18BFAC6B80F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 defTabSz="6858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AE3F70E-5300-4C4C-9D63-9949FB86B9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85777" y="6176963"/>
            <a:ext cx="11168063" cy="544512"/>
          </a:xfrm>
          <a:prstGeom prst="rect">
            <a:avLst/>
          </a:prstGeom>
        </p:spPr>
        <p:txBody>
          <a:bodyPr anchor="b" anchorCtr="0"/>
          <a:lstStyle>
            <a:lvl1pPr marL="0" indent="0">
              <a:buFontTx/>
              <a:buNone/>
              <a:defRPr sz="900">
                <a:solidFill>
                  <a:schemeClr val="tx1"/>
                </a:solidFill>
              </a:defRPr>
            </a:lvl1pPr>
            <a:lvl2pPr marL="342900" indent="0">
              <a:buFontTx/>
              <a:buNone/>
              <a:defRPr sz="900"/>
            </a:lvl2pPr>
            <a:lvl3pPr marL="685800" indent="0">
              <a:buFontTx/>
              <a:buNone/>
              <a:defRPr sz="900"/>
            </a:lvl3pPr>
            <a:lvl4pPr marL="1028700" indent="0">
              <a:buFontTx/>
              <a:buNone/>
              <a:defRPr sz="900"/>
            </a:lvl4pPr>
            <a:lvl5pPr marL="1371600" indent="0">
              <a:buFontTx/>
              <a:buNone/>
              <a:defRPr sz="9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027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BF9732-D7C8-CD95-5F8A-FD15DCF48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4BC98E-1009-FAC2-89D5-FE1E31F2F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497085C-F25B-E306-38BF-6A95AA783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F5B5-E05D-422D-96BB-492210B00CE3}" type="datetimeFigureOut">
              <a:rPr lang="sk-SK" smtClean="0"/>
              <a:t>14. 5. 2024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8466742-4FBE-9851-7FD9-9A205FE76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3973186-9957-554D-EC44-4D0BFC34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3987-DD5D-4BDA-AFA9-1A4DBB86F8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939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D720C-A9B0-84F5-73D6-D12213D24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FE63126-984E-27E4-63E1-448CD2587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5506DDD-6352-C9B7-97D3-782AB8599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F5B5-E05D-422D-96BB-492210B00CE3}" type="datetimeFigureOut">
              <a:rPr lang="sk-SK" smtClean="0"/>
              <a:t>14. 5. 2024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3DCCF28-CC07-D310-5E54-3FC9006DB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5D261A6-C157-62C1-168F-A54F779F3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3987-DD5D-4BDA-AFA9-1A4DBB86F8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8254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F10C4-D6AF-83AD-A989-766D799BF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D1A517-D898-8C18-BCCC-AB8A59B211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CE0C254-6267-EC46-779A-A6AD0FA1E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2920725-ED20-AE9D-1207-9F910A143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F5B5-E05D-422D-96BB-492210B00CE3}" type="datetimeFigureOut">
              <a:rPr lang="sk-SK" smtClean="0"/>
              <a:t>14. 5. 2024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56A87FB-F178-A6E6-C5D9-979A10857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52B50BA-E16F-8B7A-725E-2E0242D0B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3987-DD5D-4BDA-AFA9-1A4DBB86F8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878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5FDED-5427-5DCE-345A-0336AA018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7A5E54-D950-728A-DEDD-52EE6153E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D6D473D-7327-B336-8CAB-09F624651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B1AD89-F490-CDF2-1D9E-193DCBCD9D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6732071C-FF85-81D9-4F02-A23E39384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F37AE5B-F3E4-877F-EB9B-D53CB6FA4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F5B5-E05D-422D-96BB-492210B00CE3}" type="datetimeFigureOut">
              <a:rPr lang="sk-SK" smtClean="0"/>
              <a:t>14. 5. 2024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6F3DA8AC-7453-678E-148E-E449099EB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6A11A851-F98B-AC6A-AB0F-84A936503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3987-DD5D-4BDA-AFA9-1A4DBB86F8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498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8D54A-3924-0391-A465-8076EC415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4873E76E-0542-8F89-B011-1EEC0C261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F5B5-E05D-422D-96BB-492210B00CE3}" type="datetimeFigureOut">
              <a:rPr lang="sk-SK" smtClean="0"/>
              <a:t>14. 5. 2024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21D73EB6-5FD9-6C85-A04F-F41D9CCF3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A73A4C0-6EC7-FE63-8B14-E4794CFAC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3987-DD5D-4BDA-AFA9-1A4DBB86F8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225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5C9714ED-5425-606C-5FF5-F21B5827D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F5B5-E05D-422D-96BB-492210B00CE3}" type="datetimeFigureOut">
              <a:rPr lang="sk-SK" smtClean="0"/>
              <a:t>14. 5. 2024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8204A8E6-09E2-2855-58E2-40C743AE4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F9300E7-7A2E-24B3-B3B8-34C13A7E5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3987-DD5D-4BDA-AFA9-1A4DBB86F8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2616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BA92F-9947-BD8C-FA24-0BF1C2B06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E73414A-D190-B351-003D-33A624D24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AA2CE5-73B6-FF36-3F42-13FA5FE96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10B2936-42DB-186E-1F97-359FBBA0F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F5B5-E05D-422D-96BB-492210B00CE3}" type="datetimeFigureOut">
              <a:rPr lang="sk-SK" smtClean="0"/>
              <a:t>14. 5. 2024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7FB0569-1C6E-20B3-D558-80C17B590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088C2C4-0006-4407-B889-95F051ABD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3987-DD5D-4BDA-AFA9-1A4DBB86F8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750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E759D-749B-84EF-2AB2-CFB512B33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F4507A40-F708-710E-49B8-6A395126C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0D80D49-ED2D-DB33-102C-BB4BE20C9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5D7BDF2-0E5C-5E4A-04D1-3CB52FB64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F5B5-E05D-422D-96BB-492210B00CE3}" type="datetimeFigureOut">
              <a:rPr lang="sk-SK" smtClean="0"/>
              <a:t>14. 5. 2024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9B92C7F-F643-7E4C-4012-BB63937B4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E16646E-053F-D373-6740-A63F3E15F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3987-DD5D-4BDA-AFA9-1A4DBB86F8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166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C6C3FAE4-F58F-DBB8-D333-4B0FDB9C6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007F7D-A721-F134-3719-80A3ED8CD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912ED07-E0F0-3832-C48E-E34B3D4A59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6F5B5-E05D-422D-96BB-492210B00CE3}" type="datetimeFigureOut">
              <a:rPr lang="sk-SK" smtClean="0"/>
              <a:t>14. 5. 2024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4163304-E614-72E6-D416-01D9C1A431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DAAD57D-7984-D54A-F1FB-158872019E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3987-DD5D-4BDA-AFA9-1A4DBB86F82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154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B90BD-1E9E-2227-89D4-8C5DC7E4CC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Nežiadúce účinky </a:t>
            </a:r>
            <a:r>
              <a:rPr lang="sk-SK" dirty="0" err="1"/>
              <a:t>androgénovej</a:t>
            </a:r>
            <a:r>
              <a:rPr lang="sk-SK" dirty="0"/>
              <a:t> </a:t>
            </a:r>
            <a:r>
              <a:rPr lang="sk-SK" dirty="0" err="1"/>
              <a:t>deprivačnej</a:t>
            </a:r>
            <a:r>
              <a:rPr lang="sk-SK" dirty="0"/>
              <a:t> liečby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FA948E-4965-7EB4-D73C-7D0C4F3CC8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/>
              <a:t>Ján Kliment</a:t>
            </a:r>
          </a:p>
        </p:txBody>
      </p:sp>
    </p:spTree>
    <p:extLst>
      <p:ext uri="{BB962C8B-B14F-4D97-AF65-F5344CB8AC3E}">
        <p14:creationId xmlns:p14="http://schemas.microsoft.com/office/powerpoint/2010/main" val="2366515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7F2602B-4EA7-4F2C-9D93-39D4C6E108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268">
              <a:defRPr/>
            </a:pPr>
            <a:fld id="{81BF0B4E-CE60-AB48-9D7E-4434414A7C38}" type="slidenum">
              <a:rPr lang="en-US">
                <a:solidFill>
                  <a:srgbClr val="505050"/>
                </a:solidFill>
                <a:latin typeface="Calibri"/>
              </a:rPr>
              <a:pPr defTabSz="914268">
                <a:defRPr/>
              </a:pPr>
              <a:t>10</a:t>
            </a:fld>
            <a:endParaRPr lang="en-US" dirty="0">
              <a:solidFill>
                <a:srgbClr val="505050"/>
              </a:solidFill>
              <a:latin typeface="Calibri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1DEA3C8B-3638-43A1-ADBD-8C4CC9CBF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8897" y="290772"/>
            <a:ext cx="9144000" cy="693868"/>
          </a:xfrm>
        </p:spPr>
        <p:txBody>
          <a:bodyPr>
            <a:noAutofit/>
          </a:bodyPr>
          <a:lstStyle/>
          <a:p>
            <a:r>
              <a:rPr lang="fr-FR" sz="2400" dirty="0">
                <a:solidFill>
                  <a:srgbClr val="00348D"/>
                </a:solidFill>
                <a:latin typeface="+mn-lt"/>
              </a:rPr>
              <a:t>ADT </a:t>
            </a:r>
            <a:r>
              <a:rPr lang="sk-SK" sz="2400" dirty="0">
                <a:solidFill>
                  <a:srgbClr val="00348D"/>
                </a:solidFill>
                <a:latin typeface="+mn-lt"/>
              </a:rPr>
              <a:t>samostatne</a:t>
            </a:r>
            <a:r>
              <a:rPr lang="fr-FR" sz="2400" dirty="0">
                <a:solidFill>
                  <a:srgbClr val="00348D"/>
                </a:solidFill>
                <a:latin typeface="+mn-lt"/>
              </a:rPr>
              <a:t> </a:t>
            </a:r>
            <a:r>
              <a:rPr lang="sk-SK" sz="2400" dirty="0">
                <a:solidFill>
                  <a:srgbClr val="00348D"/>
                </a:solidFill>
                <a:latin typeface="+mn-lt"/>
              </a:rPr>
              <a:t>nie je dostatočná na liečbu pacientov s </a:t>
            </a:r>
            <a:r>
              <a:rPr lang="fr-FR" sz="2400" dirty="0" err="1">
                <a:solidFill>
                  <a:srgbClr val="00348D"/>
                </a:solidFill>
                <a:latin typeface="+mn-lt"/>
              </a:rPr>
              <a:t>mHSPC</a:t>
            </a:r>
            <a:r>
              <a:rPr lang="fr-FR" sz="2400" dirty="0">
                <a:solidFill>
                  <a:srgbClr val="00348D"/>
                </a:solidFill>
                <a:latin typeface="+mn-lt"/>
              </a:rPr>
              <a:t>!!</a:t>
            </a:r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id="{74D67B45-5751-4F05-AB6C-817412612800}"/>
              </a:ext>
            </a:extLst>
          </p:cNvPr>
          <p:cNvSpPr txBox="1"/>
          <p:nvPr/>
        </p:nvSpPr>
        <p:spPr>
          <a:xfrm>
            <a:off x="1558523" y="6265332"/>
            <a:ext cx="7017745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lvl="1" defTabSz="914378">
              <a:spcBef>
                <a:spcPct val="0"/>
              </a:spcBef>
              <a:defRPr/>
            </a:pPr>
            <a:r>
              <a:rPr lang="fr-FR" sz="800" dirty="0">
                <a:solidFill>
                  <a:schemeClr val="bg1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rPr>
              <a:t>Sweeney C J et al. N Engl J Med. 2015;373(8):737–46.</a:t>
            </a:r>
          </a:p>
          <a:p>
            <a:pPr marL="0" lvl="1" defTabSz="914378">
              <a:spcBef>
                <a:spcPct val="0"/>
              </a:spcBef>
              <a:defRPr/>
            </a:pPr>
            <a:r>
              <a:rPr lang="fr-FR" sz="800" dirty="0">
                <a:solidFill>
                  <a:schemeClr val="bg1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rPr>
              <a:t>Kyriakopoulos CE, et al. J Clin Oncol. 2018 Apr 10;36(11):1080-1087. </a:t>
            </a:r>
            <a:endParaRPr lang="en-US" sz="800" dirty="0">
              <a:solidFill>
                <a:schemeClr val="bg1"/>
              </a:solidFill>
              <a:latin typeface="Calibri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1" defTabSz="914378">
              <a:spcBef>
                <a:spcPct val="0"/>
              </a:spcBef>
              <a:defRPr/>
            </a:pPr>
            <a:r>
              <a:rPr lang="en-US" sz="800" dirty="0">
                <a:solidFill>
                  <a:schemeClr val="bg1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rPr>
              <a:t>Armstrong AJ, et al. J Clin Oncol. 2019. [Epub ahead of print]</a:t>
            </a:r>
          </a:p>
        </p:txBody>
      </p:sp>
      <p:sp>
        <p:nvSpPr>
          <p:cNvPr id="12" name="Espace réservé du contenu 3">
            <a:extLst>
              <a:ext uri="{FF2B5EF4-FFF2-40B4-BE49-F238E27FC236}">
                <a16:creationId xmlns:a16="http://schemas.microsoft.com/office/drawing/2014/main" id="{ABF29954-9496-4378-9A93-39BDE50D3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6142" y="1314594"/>
            <a:ext cx="8499716" cy="375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400" dirty="0"/>
              <a:t>Pa</a:t>
            </a:r>
            <a:r>
              <a:rPr lang="sk-SK" sz="1400" dirty="0" err="1"/>
              <a:t>cienti</a:t>
            </a:r>
            <a:r>
              <a:rPr lang="fr-FR" sz="1400" dirty="0"/>
              <a:t> </a:t>
            </a:r>
            <a:r>
              <a:rPr lang="sk-SK" sz="1400" dirty="0"/>
              <a:t>s</a:t>
            </a:r>
            <a:r>
              <a:rPr lang="fr-FR" sz="1400" dirty="0"/>
              <a:t> </a:t>
            </a:r>
            <a:r>
              <a:rPr lang="fr-FR" sz="1400" dirty="0" err="1"/>
              <a:t>mHSPC</a:t>
            </a:r>
            <a:r>
              <a:rPr lang="fr-FR" sz="1400" dirty="0"/>
              <a:t> </a:t>
            </a:r>
            <a:r>
              <a:rPr lang="sk-SK" sz="1400" dirty="0"/>
              <a:t>liečených</a:t>
            </a:r>
            <a:r>
              <a:rPr lang="fr-FR" sz="1400" dirty="0"/>
              <a:t> </a:t>
            </a:r>
            <a:r>
              <a:rPr lang="sk-SK" sz="1400" dirty="0"/>
              <a:t>len </a:t>
            </a:r>
            <a:r>
              <a:rPr lang="fr-FR" sz="1400" dirty="0"/>
              <a:t>ADT </a:t>
            </a:r>
            <a:r>
              <a:rPr lang="sk-SK" sz="1400" dirty="0" err="1"/>
              <a:t>sprogredujú</a:t>
            </a:r>
            <a:r>
              <a:rPr lang="sk-SK" sz="1400" dirty="0"/>
              <a:t> do kastračne rezistentného štádia cca za</a:t>
            </a:r>
            <a:r>
              <a:rPr lang="fr-FR" sz="1400" dirty="0"/>
              <a:t> 1 </a:t>
            </a:r>
            <a:r>
              <a:rPr lang="sk-SK" sz="1400" dirty="0"/>
              <a:t>rok</a:t>
            </a:r>
            <a:endParaRPr lang="fr-FR" sz="14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253AF9C-FCA6-4FE6-9AFF-E48C1CA55B84}"/>
              </a:ext>
            </a:extLst>
          </p:cNvPr>
          <p:cNvGrpSpPr/>
          <p:nvPr/>
        </p:nvGrpSpPr>
        <p:grpSpPr>
          <a:xfrm>
            <a:off x="6070844" y="2100977"/>
            <a:ext cx="4198521" cy="3145395"/>
            <a:chOff x="6062456" y="1658300"/>
            <a:chExt cx="5598028" cy="4193860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EBBCFDFB-FEF0-4949-819E-5B50CF5B88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62456" y="1767268"/>
              <a:ext cx="5319377" cy="4084892"/>
            </a:xfrm>
            <a:prstGeom prst="rect">
              <a:avLst/>
            </a:prstGeom>
          </p:spPr>
        </p:pic>
        <p:sp>
          <p:nvSpPr>
            <p:cNvPr id="14" name="Title 2">
              <a:extLst>
                <a:ext uri="{FF2B5EF4-FFF2-40B4-BE49-F238E27FC236}">
                  <a16:creationId xmlns:a16="http://schemas.microsoft.com/office/drawing/2014/main" id="{4CE9E02E-092B-4393-9D4D-972181E47209}"/>
                </a:ext>
              </a:extLst>
            </p:cNvPr>
            <p:cNvSpPr txBox="1">
              <a:spLocks/>
            </p:cNvSpPr>
            <p:nvPr/>
          </p:nvSpPr>
          <p:spPr>
            <a:xfrm>
              <a:off x="6184784" y="1658300"/>
              <a:ext cx="5475700" cy="38847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2500" b="1" kern="1200">
                  <a:solidFill>
                    <a:schemeClr val="accent1"/>
                  </a:solidFill>
                  <a:latin typeface="Verdana"/>
                  <a:ea typeface="+mj-ea"/>
                  <a:cs typeface="Verdana"/>
                </a:defRPr>
              </a:lvl1pPr>
            </a:lstStyle>
            <a:p>
              <a:pPr defTabSz="457189">
                <a:defRPr/>
              </a:pPr>
              <a:r>
                <a:rPr lang="pt-PT" sz="1100" dirty="0">
                  <a:solidFill>
                    <a:srgbClr val="505050"/>
                  </a:solidFill>
                  <a:latin typeface="Calibri"/>
                </a:rPr>
                <a:t>ARCHES: medi</a:t>
              </a:r>
              <a:r>
                <a:rPr lang="sk-SK" sz="1100" dirty="0">
                  <a:solidFill>
                    <a:srgbClr val="505050"/>
                  </a:solidFill>
                  <a:latin typeface="Calibri"/>
                </a:rPr>
                <a:t>á</a:t>
              </a:r>
              <a:r>
                <a:rPr lang="pt-PT" sz="1100" dirty="0">
                  <a:solidFill>
                    <a:srgbClr val="505050"/>
                  </a:solidFill>
                  <a:latin typeface="Calibri"/>
                </a:rPr>
                <a:t>n </a:t>
              </a:r>
              <a:r>
                <a:rPr lang="sk-SK" sz="1100" dirty="0">
                  <a:solidFill>
                    <a:srgbClr val="505050"/>
                  </a:solidFill>
                  <a:latin typeface="Calibri"/>
                </a:rPr>
                <a:t>času</a:t>
              </a:r>
              <a:r>
                <a:rPr lang="pt-PT" sz="1100" dirty="0">
                  <a:solidFill>
                    <a:srgbClr val="505050"/>
                  </a:solidFill>
                  <a:latin typeface="Calibri"/>
                </a:rPr>
                <a:t> </a:t>
              </a:r>
              <a:r>
                <a:rPr lang="sk-SK" sz="1100" dirty="0">
                  <a:solidFill>
                    <a:srgbClr val="505050"/>
                  </a:solidFill>
                  <a:latin typeface="Calibri"/>
                </a:rPr>
                <a:t>d</a:t>
              </a:r>
              <a:r>
                <a:rPr lang="pt-PT" sz="1100" dirty="0">
                  <a:solidFill>
                    <a:srgbClr val="505050"/>
                  </a:solidFill>
                  <a:latin typeface="Calibri"/>
                </a:rPr>
                <a:t>o </a:t>
              </a:r>
              <a:r>
                <a:rPr lang="sk-SK" sz="1100" dirty="0">
                  <a:solidFill>
                    <a:srgbClr val="505050"/>
                  </a:solidFill>
                  <a:latin typeface="Calibri"/>
                </a:rPr>
                <a:t>k</a:t>
              </a:r>
              <a:r>
                <a:rPr lang="pt-PT" sz="1100" dirty="0" err="1">
                  <a:solidFill>
                    <a:srgbClr val="505050"/>
                  </a:solidFill>
                  <a:latin typeface="Calibri"/>
                </a:rPr>
                <a:t>astra</a:t>
              </a:r>
              <a:r>
                <a:rPr lang="sk-SK" sz="1100" dirty="0">
                  <a:solidFill>
                    <a:srgbClr val="505050"/>
                  </a:solidFill>
                  <a:latin typeface="Calibri"/>
                </a:rPr>
                <a:t>čnej</a:t>
              </a:r>
              <a:r>
                <a:rPr lang="pt-PT" sz="1100" dirty="0">
                  <a:solidFill>
                    <a:srgbClr val="505050"/>
                  </a:solidFill>
                  <a:latin typeface="Calibri"/>
                </a:rPr>
                <a:t> </a:t>
              </a:r>
              <a:r>
                <a:rPr lang="pt-PT" sz="1100" dirty="0" err="1">
                  <a:solidFill>
                    <a:srgbClr val="505050"/>
                  </a:solidFill>
                  <a:latin typeface="Calibri"/>
                </a:rPr>
                <a:t>re</a:t>
              </a:r>
              <a:r>
                <a:rPr lang="sk-SK" sz="1100" dirty="0">
                  <a:solidFill>
                    <a:srgbClr val="505050"/>
                  </a:solidFill>
                  <a:latin typeface="Calibri"/>
                </a:rPr>
                <a:t>z</a:t>
              </a:r>
              <a:r>
                <a:rPr lang="pt-PT" sz="1100" dirty="0" err="1">
                  <a:solidFill>
                    <a:srgbClr val="505050"/>
                  </a:solidFill>
                  <a:latin typeface="Calibri"/>
                </a:rPr>
                <a:t>ist</a:t>
              </a:r>
              <a:r>
                <a:rPr lang="sk-SK" sz="1100" dirty="0">
                  <a:solidFill>
                    <a:srgbClr val="505050"/>
                  </a:solidFill>
                  <a:latin typeface="Calibri"/>
                </a:rPr>
                <a:t>e</a:t>
              </a:r>
              <a:r>
                <a:rPr lang="pt-PT" sz="1100" dirty="0" err="1">
                  <a:solidFill>
                    <a:srgbClr val="505050"/>
                  </a:solidFill>
                  <a:latin typeface="Calibri"/>
                </a:rPr>
                <a:t>nc</a:t>
              </a:r>
              <a:r>
                <a:rPr lang="sk-SK" sz="1100" dirty="0">
                  <a:solidFill>
                    <a:srgbClr val="505050"/>
                  </a:solidFill>
                  <a:latin typeface="Calibri"/>
                </a:rPr>
                <a:t>i</a:t>
              </a:r>
              <a:r>
                <a:rPr lang="pt-PT" sz="1100" dirty="0">
                  <a:solidFill>
                    <a:srgbClr val="505050"/>
                  </a:solidFill>
                  <a:latin typeface="Calibri"/>
                </a:rPr>
                <a:t>e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01E0777-8173-4A0B-ADD4-FF37DBD63808}"/>
              </a:ext>
            </a:extLst>
          </p:cNvPr>
          <p:cNvGrpSpPr/>
          <p:nvPr/>
        </p:nvGrpSpPr>
        <p:grpSpPr>
          <a:xfrm>
            <a:off x="1686396" y="2084839"/>
            <a:ext cx="4415636" cy="3303290"/>
            <a:chOff x="216528" y="1636785"/>
            <a:chExt cx="5887514" cy="4404386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0E8594CB-DB1A-47EA-AEBD-626EA45A56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6528" y="2008302"/>
              <a:ext cx="5173053" cy="4032869"/>
            </a:xfrm>
            <a:prstGeom prst="rect">
              <a:avLst/>
            </a:prstGeom>
          </p:spPr>
        </p:pic>
        <p:sp>
          <p:nvSpPr>
            <p:cNvPr id="15" name="Title 2">
              <a:extLst>
                <a:ext uri="{FF2B5EF4-FFF2-40B4-BE49-F238E27FC236}">
                  <a16:creationId xmlns:a16="http://schemas.microsoft.com/office/drawing/2014/main" id="{B41A49E3-8D4A-4D29-A144-F84620D6DABB}"/>
                </a:ext>
              </a:extLst>
            </p:cNvPr>
            <p:cNvSpPr txBox="1">
              <a:spLocks/>
            </p:cNvSpPr>
            <p:nvPr/>
          </p:nvSpPr>
          <p:spPr>
            <a:xfrm>
              <a:off x="393929" y="1636785"/>
              <a:ext cx="5710113" cy="37749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2500" b="1" kern="1200">
                  <a:solidFill>
                    <a:schemeClr val="accent1"/>
                  </a:solidFill>
                  <a:latin typeface="Verdana"/>
                  <a:ea typeface="+mj-ea"/>
                  <a:cs typeface="Verdana"/>
                </a:defRPr>
              </a:lvl1pPr>
            </a:lstStyle>
            <a:p>
              <a:pPr defTabSz="457189">
                <a:defRPr/>
              </a:pPr>
              <a:r>
                <a:rPr lang="pt-PT" sz="1100" dirty="0">
                  <a:solidFill>
                    <a:srgbClr val="505050"/>
                  </a:solidFill>
                  <a:latin typeface="Calibri"/>
                </a:rPr>
                <a:t>CHAARTED: medi</a:t>
              </a:r>
              <a:r>
                <a:rPr lang="sk-SK" sz="1100" dirty="0">
                  <a:solidFill>
                    <a:srgbClr val="505050"/>
                  </a:solidFill>
                  <a:latin typeface="Calibri"/>
                </a:rPr>
                <a:t>á</a:t>
              </a:r>
              <a:r>
                <a:rPr lang="pt-PT" sz="1100" dirty="0">
                  <a:solidFill>
                    <a:srgbClr val="505050"/>
                  </a:solidFill>
                  <a:latin typeface="Calibri"/>
                </a:rPr>
                <a:t>n </a:t>
              </a:r>
              <a:r>
                <a:rPr lang="sk-SK" sz="1100" dirty="0">
                  <a:solidFill>
                    <a:srgbClr val="505050"/>
                  </a:solidFill>
                  <a:latin typeface="Calibri"/>
                </a:rPr>
                <a:t>času</a:t>
              </a:r>
              <a:r>
                <a:rPr lang="pt-PT" sz="1100" dirty="0">
                  <a:solidFill>
                    <a:srgbClr val="505050"/>
                  </a:solidFill>
                  <a:latin typeface="Calibri"/>
                </a:rPr>
                <a:t> </a:t>
              </a:r>
              <a:r>
                <a:rPr lang="sk-SK" sz="1100" dirty="0">
                  <a:solidFill>
                    <a:srgbClr val="505050"/>
                  </a:solidFill>
                  <a:latin typeface="Calibri"/>
                </a:rPr>
                <a:t>d</a:t>
              </a:r>
              <a:r>
                <a:rPr lang="pt-PT" sz="1100" dirty="0">
                  <a:solidFill>
                    <a:srgbClr val="505050"/>
                  </a:solidFill>
                  <a:latin typeface="Calibri"/>
                </a:rPr>
                <a:t>o CRPC (</a:t>
              </a:r>
              <a:r>
                <a:rPr lang="sk-SK" sz="1100" dirty="0">
                  <a:solidFill>
                    <a:srgbClr val="505050"/>
                  </a:solidFill>
                  <a:latin typeface="Calibri"/>
                </a:rPr>
                <a:t>celá</a:t>
              </a:r>
              <a:r>
                <a:rPr lang="pt-PT" sz="1100" dirty="0">
                  <a:solidFill>
                    <a:srgbClr val="505050"/>
                  </a:solidFill>
                  <a:latin typeface="Calibri"/>
                </a:rPr>
                <a:t> pop.)</a:t>
              </a: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CAE73933-9E5D-43C4-AA18-FB492D5C9B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4192" y="6151710"/>
            <a:ext cx="2127688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081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EEF101-E2AB-8BAA-A0E0-AB95D7A9E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Syndróm </a:t>
            </a:r>
            <a:r>
              <a:rPr lang="sk-SK" dirty="0" err="1"/>
              <a:t>androgénovej</a:t>
            </a:r>
            <a:r>
              <a:rPr lang="sk-SK" dirty="0"/>
              <a:t> deprivácie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74B2EC-9988-6991-839E-B65466BDF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Zníženie energie – výkonnosti</a:t>
            </a:r>
          </a:p>
          <a:p>
            <a:r>
              <a:rPr lang="sk-SK" dirty="0"/>
              <a:t>Strata libida</a:t>
            </a:r>
          </a:p>
          <a:p>
            <a:r>
              <a:rPr lang="sk-SK" dirty="0"/>
              <a:t>Impotencia</a:t>
            </a:r>
          </a:p>
          <a:p>
            <a:r>
              <a:rPr lang="sk-SK" dirty="0"/>
              <a:t>Horúce návaly</a:t>
            </a:r>
          </a:p>
          <a:p>
            <a:r>
              <a:rPr lang="sk-SK" dirty="0" err="1"/>
              <a:t>Gynekomastia</a:t>
            </a:r>
            <a:r>
              <a:rPr lang="sk-SK" dirty="0"/>
              <a:t>, </a:t>
            </a:r>
            <a:r>
              <a:rPr lang="sk-SK" dirty="0" err="1"/>
              <a:t>gynekomastodynia</a:t>
            </a:r>
            <a:endParaRPr lang="sk-SK" dirty="0"/>
          </a:p>
          <a:p>
            <a:r>
              <a:rPr lang="sk-SK" dirty="0"/>
              <a:t>Zvýšenie hmotnosti</a:t>
            </a:r>
          </a:p>
          <a:p>
            <a:r>
              <a:rPr lang="sk-SK" dirty="0"/>
              <a:t>únava</a:t>
            </a:r>
          </a:p>
        </p:txBody>
      </p:sp>
    </p:spTree>
    <p:extLst>
      <p:ext uri="{BB962C8B-B14F-4D97-AF65-F5344CB8AC3E}">
        <p14:creationId xmlns:p14="http://schemas.microsoft.com/office/powerpoint/2010/main" val="2072471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1D3E4-3F04-349C-1316-B34A12FF6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Môžu sa vyskytnúť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CC77162-111B-3D03-2ED1-7D8E4B1F9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Osteoporóza/zlomeniny</a:t>
            </a:r>
          </a:p>
          <a:p>
            <a:r>
              <a:rPr lang="sk-SK" dirty="0"/>
              <a:t>Metabolický syndróm</a:t>
            </a:r>
          </a:p>
          <a:p>
            <a:r>
              <a:rPr lang="sk-SK" dirty="0"/>
              <a:t>Strata svalovej masy</a:t>
            </a:r>
          </a:p>
          <a:p>
            <a:r>
              <a:rPr lang="sk-SK" dirty="0"/>
              <a:t>Anémia</a:t>
            </a:r>
          </a:p>
          <a:p>
            <a:r>
              <a:rPr lang="sk-SK" dirty="0"/>
              <a:t>Hypertenzia</a:t>
            </a:r>
          </a:p>
          <a:p>
            <a:r>
              <a:rPr lang="sk-SK" dirty="0" err="1"/>
              <a:t>Alterácia</a:t>
            </a:r>
            <a:r>
              <a:rPr lang="sk-SK" dirty="0"/>
              <a:t> lipidov a glukózy</a:t>
            </a:r>
          </a:p>
          <a:p>
            <a:r>
              <a:rPr lang="sk-SK" dirty="0"/>
              <a:t>Depresia</a:t>
            </a:r>
          </a:p>
          <a:p>
            <a:r>
              <a:rPr lang="sk-SK" dirty="0"/>
              <a:t>Zmena osobnosti</a:t>
            </a:r>
          </a:p>
        </p:txBody>
      </p:sp>
    </p:spTree>
    <p:extLst>
      <p:ext uri="{BB962C8B-B14F-4D97-AF65-F5344CB8AC3E}">
        <p14:creationId xmlns:p14="http://schemas.microsoft.com/office/powerpoint/2010/main" val="1271289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5788A9A0-E273-4348-85F6-F68C94137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Impact of Sarcopenia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837620-A76A-4942-AED6-B96FE601C06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901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10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EFAC195B-04DA-459F-A8BC-CD7D095C3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Proactive Management of Bone Health in Elderly Prostate Cancer Patients</a:t>
            </a:r>
            <a:endParaRPr lang="en-GB" baseline="30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D8555D-C8DE-4135-AE6C-5B2A5014C2A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16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D4CEA-6A97-0914-F1C2-48F8BA22B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Faktory ovplyvňujúce výber liečby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6053AF-CDCE-C6EB-55B1-6B0120316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/>
              <a:t>Špecifické faktory pacienta                   Faktory špecifické pre liek</a:t>
            </a:r>
          </a:p>
          <a:p>
            <a:endParaRPr lang="sk-SK" sz="1800" dirty="0"/>
          </a:p>
          <a:p>
            <a:r>
              <a:rPr lang="sk-SK" sz="1800" dirty="0"/>
              <a:t>charakter ochorenia                                                    znalosť lekára o lieku</a:t>
            </a:r>
          </a:p>
          <a:p>
            <a:r>
              <a:rPr lang="sk-SK" sz="1800" dirty="0"/>
              <a:t>komorbidita                                                                  skúsenosti s liečbou</a:t>
            </a:r>
          </a:p>
          <a:p>
            <a:r>
              <a:rPr lang="sk-SK" sz="1800" dirty="0"/>
              <a:t>vek                                                                                  bezpečnostný profil lieku</a:t>
            </a:r>
          </a:p>
          <a:p>
            <a:r>
              <a:rPr lang="sk-SK" sz="1800" dirty="0"/>
              <a:t>kvalita života                                                                 interakcia liekov</a:t>
            </a:r>
          </a:p>
          <a:p>
            <a:r>
              <a:rPr lang="sk-SK" sz="1800" dirty="0"/>
              <a:t>dodržiavanie liečby                                                      aplikačná forma, schéma dávkovania</a:t>
            </a:r>
          </a:p>
        </p:txBody>
      </p:sp>
    </p:spTree>
    <p:extLst>
      <p:ext uri="{BB962C8B-B14F-4D97-AF65-F5344CB8AC3E}">
        <p14:creationId xmlns:p14="http://schemas.microsoft.com/office/powerpoint/2010/main" val="3674476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C31D84-A940-17CD-59DD-94B46B03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Pridanie chemoterapie k ADT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F55CA2-1441-4B7C-8A6C-59C7DECDF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Vplyv na telesný vzhľad</a:t>
            </a:r>
          </a:p>
          <a:p>
            <a:r>
              <a:rPr lang="sk-SK" dirty="0"/>
              <a:t>Obavy zo straty vlasov</a:t>
            </a:r>
          </a:p>
          <a:p>
            <a:r>
              <a:rPr lang="sk-SK" dirty="0"/>
              <a:t>Vykonávanie telesných aktivít</a:t>
            </a:r>
          </a:p>
        </p:txBody>
      </p:sp>
    </p:spTree>
    <p:extLst>
      <p:ext uri="{BB962C8B-B14F-4D97-AF65-F5344CB8AC3E}">
        <p14:creationId xmlns:p14="http://schemas.microsoft.com/office/powerpoint/2010/main" val="1984643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79674-BA29-8172-3B02-8685E0587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Pridanie ARTA liekov k ADT, aké sú dôsledky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AEEF8F-53F5-E139-665B-0056D76ED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Sú nežiadúce účinky horšie ako ADT</a:t>
            </a:r>
          </a:p>
          <a:p>
            <a:r>
              <a:rPr lang="sk-SK" dirty="0"/>
              <a:t>Odporúča sa nejaká doplňujúca liečba</a:t>
            </a:r>
          </a:p>
          <a:p>
            <a:r>
              <a:rPr lang="sk-SK" dirty="0"/>
              <a:t>Predĺži liečba môj život</a:t>
            </a:r>
          </a:p>
        </p:txBody>
      </p:sp>
    </p:spTree>
    <p:extLst>
      <p:ext uri="{BB962C8B-B14F-4D97-AF65-F5344CB8AC3E}">
        <p14:creationId xmlns:p14="http://schemas.microsoft.com/office/powerpoint/2010/main" val="3641143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E4C2F7-C40B-8F63-BF67-482D4D98F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Prevencia nežiadúcich účinkov ADT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B15589D-1715-DBF1-9562-CA2192131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sz="2400" dirty="0"/>
          </a:p>
          <a:p>
            <a:pPr marL="0" indent="0">
              <a:buNone/>
            </a:pPr>
            <a:r>
              <a:rPr lang="sk-SK" sz="2400" dirty="0"/>
              <a:t>    Nasledovné postupy môžu eliminovať nežiadúce účinky: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1800" dirty="0"/>
              <a:t>     Liečba vysokého krvného tlaku</a:t>
            </a:r>
          </a:p>
          <a:p>
            <a:pPr marL="0" indent="0">
              <a:buNone/>
            </a:pPr>
            <a:r>
              <a:rPr lang="sk-SK" sz="1800" dirty="0"/>
              <a:t>     Kardiovaskulárna liečba</a:t>
            </a:r>
          </a:p>
          <a:p>
            <a:pPr marL="0" indent="0">
              <a:buNone/>
            </a:pPr>
            <a:r>
              <a:rPr lang="sk-SK" sz="1800" dirty="0"/>
              <a:t>     Liečba diabetu</a:t>
            </a:r>
          </a:p>
          <a:p>
            <a:pPr marL="0" indent="0">
              <a:buNone/>
            </a:pPr>
            <a:r>
              <a:rPr lang="sk-SK" sz="1800" dirty="0"/>
              <a:t>     Liečba </a:t>
            </a:r>
            <a:r>
              <a:rPr lang="sk-SK" sz="1800" dirty="0" err="1"/>
              <a:t>ostoporózy</a:t>
            </a:r>
            <a:endParaRPr lang="sk-SK" sz="18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64960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EB7883-CAD3-5E3B-264D-73B7E5FFC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9246"/>
            <a:ext cx="10515600" cy="1325563"/>
          </a:xfrm>
        </p:spPr>
        <p:txBody>
          <a:bodyPr>
            <a:normAutofit/>
          </a:bodyPr>
          <a:lstStyle/>
          <a:p>
            <a:r>
              <a:rPr lang="sk-SK" sz="3200" b="1" dirty="0"/>
              <a:t>Základné úpravy životosprávy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F6ED48-62C2-8845-27B1-93186BFD0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1504"/>
            <a:ext cx="10515600" cy="4351338"/>
          </a:xfrm>
        </p:spPr>
        <p:txBody>
          <a:bodyPr>
            <a:normAutofit/>
          </a:bodyPr>
          <a:lstStyle/>
          <a:p>
            <a:endParaRPr lang="sk-SK" sz="2000" dirty="0"/>
          </a:p>
          <a:p>
            <a:r>
              <a:rPr lang="sk-SK" sz="2000" dirty="0" err="1"/>
              <a:t>Posiľovanie</a:t>
            </a:r>
            <a:r>
              <a:rPr lang="sk-SK" sz="2000" dirty="0"/>
              <a:t> svalstva</a:t>
            </a:r>
          </a:p>
          <a:p>
            <a:r>
              <a:rPr lang="sk-SK" sz="2000" dirty="0"/>
              <a:t>Pamäťové cvičenia</a:t>
            </a:r>
          </a:p>
          <a:p>
            <a:r>
              <a:rPr lang="sk-SK" sz="2000" dirty="0"/>
              <a:t>Stop fajčeniu</a:t>
            </a:r>
          </a:p>
          <a:p>
            <a:r>
              <a:rPr lang="sk-SK" sz="2000" dirty="0"/>
              <a:t>Redukcia užívania alkoholu</a:t>
            </a:r>
          </a:p>
          <a:p>
            <a:r>
              <a:rPr lang="sk-SK" sz="2000" dirty="0"/>
              <a:t>Zvyšovanie kostnej denzity – redukcia rizika fraktúr (</a:t>
            </a:r>
            <a:r>
              <a:rPr lang="sk-SK" sz="2000" dirty="0" err="1"/>
              <a:t>vit.D,kalcium</a:t>
            </a:r>
            <a:r>
              <a:rPr lang="sk-SK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31658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 </a:t>
            </a:r>
            <a:r>
              <a:rPr lang="sk-SK" sz="3733" dirty="0"/>
              <a:t> </a:t>
            </a:r>
            <a:br>
              <a:rPr lang="sk-SK" sz="3733" dirty="0"/>
            </a:br>
            <a:r>
              <a:rPr lang="sk-SK" sz="3733" b="1" dirty="0"/>
              <a:t>Zastúpenie karcinómu prostaty medzi </a:t>
            </a:r>
            <a:r>
              <a:rPr lang="sk-SK" sz="3733" b="1" dirty="0" err="1"/>
              <a:t>novodiagnostikovanými</a:t>
            </a:r>
            <a:r>
              <a:rPr lang="sk-SK" sz="3733" b="1" dirty="0"/>
              <a:t> karcinómami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sk-SK" dirty="0"/>
          </a:p>
          <a:p>
            <a:endParaRPr lang="sk-SK" dirty="0"/>
          </a:p>
          <a:p>
            <a:r>
              <a:rPr lang="sk-SK" dirty="0"/>
              <a:t>vo svete karcinóm prostaty tvorí 7,3% zo všetkých diagnostikovaných karcinómov</a:t>
            </a:r>
          </a:p>
          <a:p>
            <a:r>
              <a:rPr lang="sk-SK" dirty="0"/>
              <a:t>u mužov tvorí 14,1%</a:t>
            </a:r>
          </a:p>
          <a:p>
            <a:r>
              <a:rPr lang="sk-SK" dirty="0"/>
              <a:t>na  úmrtnosti sa podieľa 3,8%</a:t>
            </a:r>
          </a:p>
          <a:p>
            <a:r>
              <a:rPr lang="sk-SK" dirty="0"/>
              <a:t>v Spojených štátoch karcinóm prostaty  tvorí 21% zo všetkých karcinómov </a:t>
            </a:r>
          </a:p>
          <a:p>
            <a:r>
              <a:rPr lang="sk-SK" dirty="0"/>
              <a:t>Na Slovensku v roku 2012 mal karcinóm prostaty 12% podiel zo všetkých malígnych nádorov u mužov a na úmrtnosti sa podieľal v roku 2018 9,1%  na všetkých úmrtiach  na malígne nádory u mužov</a:t>
            </a:r>
          </a:p>
        </p:txBody>
      </p:sp>
    </p:spTree>
    <p:extLst>
      <p:ext uri="{BB962C8B-B14F-4D97-AF65-F5344CB8AC3E}">
        <p14:creationId xmlns:p14="http://schemas.microsoft.com/office/powerpoint/2010/main" val="4108968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2A2737A2-5D38-49B3-8E11-3B2ACD776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Incidence of </a:t>
            </a:r>
            <a:r>
              <a:rPr lang="en-GB" i="1"/>
              <a:t>De Novo </a:t>
            </a:r>
            <a:r>
              <a:rPr lang="en-GB"/>
              <a:t>Metastatic Prostate Cancer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A99FF5-9959-4DA0-A56F-1654AB8BCC2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28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037626" y="971550"/>
            <a:ext cx="7797663" cy="863975"/>
          </a:xfrm>
        </p:spPr>
        <p:txBody>
          <a:bodyPr/>
          <a:lstStyle/>
          <a:p>
            <a:r>
              <a:rPr lang="sk-SK" sz="2700" b="1" dirty="0"/>
              <a:t>Ca PROSTATY v SR</a:t>
            </a:r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>
            <a:off x="2475640" y="2514600"/>
            <a:ext cx="6921632" cy="3231357"/>
          </a:xfrm>
          <a:prstGeom prst="rect">
            <a:avLst/>
          </a:prstGeom>
        </p:spPr>
      </p:pic>
      <p:sp>
        <p:nvSpPr>
          <p:cNvPr id="9" name="Šípka nadol 8"/>
          <p:cNvSpPr/>
          <p:nvPr/>
        </p:nvSpPr>
        <p:spPr>
          <a:xfrm>
            <a:off x="5765007" y="3183810"/>
            <a:ext cx="114300" cy="342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351"/>
          </a:p>
        </p:txBody>
      </p:sp>
      <p:sp>
        <p:nvSpPr>
          <p:cNvPr id="10" name="BlokTextu 9"/>
          <p:cNvSpPr txBox="1"/>
          <p:nvPr/>
        </p:nvSpPr>
        <p:spPr>
          <a:xfrm>
            <a:off x="5573170" y="2906809"/>
            <a:ext cx="537327" cy="300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351" b="1" dirty="0"/>
              <a:t>2026</a:t>
            </a:r>
          </a:p>
        </p:txBody>
      </p:sp>
    </p:spTree>
    <p:extLst>
      <p:ext uri="{BB962C8B-B14F-4D97-AF65-F5344CB8AC3E}">
        <p14:creationId xmlns:p14="http://schemas.microsoft.com/office/powerpoint/2010/main" val="4089840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52A72-6A63-45CB-AA4F-B765177F7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733" b="1" dirty="0">
                <a:solidFill>
                  <a:srgbClr val="002060"/>
                </a:solidFill>
              </a:rPr>
              <a:t>Klinické situácie mHSPC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7C62BB2-FFCB-435C-8B01-7E5AD1630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defTabSz="685783">
              <a:defRPr/>
            </a:pPr>
            <a:r>
              <a:rPr lang="sk-SK" sz="2667" b="1" dirty="0">
                <a:solidFill>
                  <a:srgbClr val="505050"/>
                </a:solidFill>
                <a:latin typeface="Calibri"/>
              </a:rPr>
              <a:t>De-novo, synchrónny </a:t>
            </a:r>
            <a:r>
              <a:rPr lang="en-GB" sz="2667" b="1" dirty="0">
                <a:solidFill>
                  <a:srgbClr val="505050"/>
                </a:solidFill>
                <a:latin typeface="Calibri"/>
              </a:rPr>
              <a:t> </a:t>
            </a:r>
            <a:r>
              <a:rPr lang="en-GB" sz="2667" b="1" dirty="0" err="1">
                <a:solidFill>
                  <a:srgbClr val="505050"/>
                </a:solidFill>
                <a:latin typeface="Calibri"/>
              </a:rPr>
              <a:t>mHSPC</a:t>
            </a:r>
            <a:endParaRPr lang="fr-FR" sz="2667" dirty="0">
              <a:solidFill>
                <a:srgbClr val="505050"/>
              </a:solidFill>
              <a:latin typeface="Calibri"/>
            </a:endParaRPr>
          </a:p>
          <a:p>
            <a:pPr marL="557199" lvl="1" indent="-214308" defTabSz="685783">
              <a:spcBef>
                <a:spcPts val="451"/>
              </a:spcBef>
              <a:spcAft>
                <a:spcPts val="451"/>
              </a:spcAft>
              <a:defRPr/>
            </a:pPr>
            <a:r>
              <a:rPr lang="sk-SK" sz="2667" dirty="0">
                <a:solidFill>
                  <a:srgbClr val="505050"/>
                </a:solidFill>
                <a:latin typeface="Calibri"/>
              </a:rPr>
              <a:t>Prvá</a:t>
            </a:r>
            <a:r>
              <a:rPr lang="fr-FR" sz="2667" dirty="0">
                <a:solidFill>
                  <a:srgbClr val="505050"/>
                </a:solidFill>
                <a:latin typeface="Calibri"/>
              </a:rPr>
              <a:t> </a:t>
            </a:r>
            <a:r>
              <a:rPr lang="fr-FR" sz="2667" dirty="0" err="1">
                <a:solidFill>
                  <a:srgbClr val="505050"/>
                </a:solidFill>
                <a:latin typeface="Calibri"/>
              </a:rPr>
              <a:t>diagn</a:t>
            </a:r>
            <a:r>
              <a:rPr lang="sk-SK" sz="2667" dirty="0">
                <a:solidFill>
                  <a:srgbClr val="505050"/>
                </a:solidFill>
                <a:latin typeface="Calibri"/>
              </a:rPr>
              <a:t>óza </a:t>
            </a:r>
            <a:r>
              <a:rPr lang="sk-SK" sz="2667" dirty="0" err="1">
                <a:solidFill>
                  <a:srgbClr val="505050"/>
                </a:solidFill>
                <a:latin typeface="Calibri"/>
              </a:rPr>
              <a:t>CaP</a:t>
            </a:r>
            <a:r>
              <a:rPr lang="sk-SK" sz="2667" dirty="0">
                <a:solidFill>
                  <a:srgbClr val="505050"/>
                </a:solidFill>
                <a:latin typeface="Calibri"/>
              </a:rPr>
              <a:t>  v metastatickom štádiu</a:t>
            </a:r>
            <a:endParaRPr lang="fr-FR" sz="2667" dirty="0">
              <a:solidFill>
                <a:srgbClr val="505050"/>
              </a:solidFill>
              <a:latin typeface="Calibri"/>
            </a:endParaRPr>
          </a:p>
          <a:p>
            <a:pPr marL="342891" lvl="1" indent="0" defTabSz="685783">
              <a:spcBef>
                <a:spcPts val="451"/>
              </a:spcBef>
              <a:spcAft>
                <a:spcPts val="451"/>
              </a:spcAft>
              <a:buNone/>
              <a:defRPr/>
            </a:pPr>
            <a:endParaRPr lang="fr-FR" sz="2667" dirty="0">
              <a:solidFill>
                <a:srgbClr val="505050"/>
              </a:solidFill>
              <a:latin typeface="Calibri"/>
            </a:endParaRPr>
          </a:p>
          <a:p>
            <a:pPr defTabSz="685783">
              <a:defRPr/>
            </a:pPr>
            <a:r>
              <a:rPr lang="en-GB" sz="2667" b="1" dirty="0">
                <a:solidFill>
                  <a:srgbClr val="505050"/>
                </a:solidFill>
                <a:latin typeface="Calibri"/>
              </a:rPr>
              <a:t>Prim</a:t>
            </a:r>
            <a:r>
              <a:rPr lang="sk-SK" sz="2667" b="1" dirty="0">
                <a:solidFill>
                  <a:srgbClr val="505050"/>
                </a:solidFill>
                <a:latin typeface="Calibri"/>
              </a:rPr>
              <a:t>á</a:t>
            </a:r>
            <a:r>
              <a:rPr lang="en-GB" sz="2667" b="1" dirty="0">
                <a:solidFill>
                  <a:srgbClr val="505050"/>
                </a:solidFill>
                <a:latin typeface="Calibri"/>
              </a:rPr>
              <a:t>r</a:t>
            </a:r>
            <a:r>
              <a:rPr lang="sk-SK" sz="2667" b="1" dirty="0">
                <a:solidFill>
                  <a:srgbClr val="505050"/>
                </a:solidFill>
                <a:latin typeface="Calibri"/>
              </a:rPr>
              <a:t>ne</a:t>
            </a:r>
            <a:r>
              <a:rPr lang="en-GB" sz="2667" b="1" dirty="0">
                <a:solidFill>
                  <a:srgbClr val="505050"/>
                </a:solidFill>
                <a:latin typeface="Calibri"/>
              </a:rPr>
              <a:t> </a:t>
            </a:r>
            <a:r>
              <a:rPr lang="en-GB" sz="2667" b="1" dirty="0" err="1">
                <a:solidFill>
                  <a:srgbClr val="505050"/>
                </a:solidFill>
                <a:latin typeface="Calibri"/>
              </a:rPr>
              <a:t>progre</a:t>
            </a:r>
            <a:r>
              <a:rPr lang="sk-SK" sz="2667" b="1" dirty="0">
                <a:solidFill>
                  <a:srgbClr val="505050"/>
                </a:solidFill>
                <a:latin typeface="Calibri"/>
              </a:rPr>
              <a:t>dujúci, </a:t>
            </a:r>
            <a:r>
              <a:rPr lang="sk-SK" sz="2667" b="1" dirty="0" err="1">
                <a:solidFill>
                  <a:srgbClr val="505050"/>
                </a:solidFill>
                <a:latin typeface="Calibri"/>
              </a:rPr>
              <a:t>metachrónny</a:t>
            </a:r>
            <a:r>
              <a:rPr lang="sk-SK" sz="2667" b="1" dirty="0">
                <a:solidFill>
                  <a:srgbClr val="505050"/>
                </a:solidFill>
                <a:latin typeface="Calibri"/>
              </a:rPr>
              <a:t> </a:t>
            </a:r>
            <a:r>
              <a:rPr lang="en-GB" sz="2667" b="1" dirty="0">
                <a:solidFill>
                  <a:srgbClr val="505050"/>
                </a:solidFill>
                <a:latin typeface="Calibri"/>
              </a:rPr>
              <a:t> </a:t>
            </a:r>
            <a:r>
              <a:rPr lang="en-GB" sz="2667" b="1" dirty="0" err="1">
                <a:solidFill>
                  <a:srgbClr val="505050"/>
                </a:solidFill>
                <a:latin typeface="Calibri"/>
              </a:rPr>
              <a:t>mHSPC</a:t>
            </a:r>
            <a:endParaRPr lang="fr-FR" sz="2667" dirty="0">
              <a:solidFill>
                <a:srgbClr val="505050"/>
              </a:solidFill>
              <a:latin typeface="Calibri"/>
            </a:endParaRPr>
          </a:p>
          <a:p>
            <a:pPr marL="600060" lvl="1" indent="-257168" defTabSz="685783">
              <a:spcBef>
                <a:spcPts val="451"/>
              </a:spcBef>
              <a:spcAft>
                <a:spcPts val="451"/>
              </a:spcAft>
              <a:defRPr/>
            </a:pPr>
            <a:r>
              <a:rPr lang="fr-FR" sz="2667" dirty="0">
                <a:solidFill>
                  <a:srgbClr val="505050"/>
                </a:solidFill>
                <a:latin typeface="Calibri"/>
              </a:rPr>
              <a:t>Ini</a:t>
            </a:r>
            <a:r>
              <a:rPr lang="sk-SK" sz="2667" dirty="0">
                <a:solidFill>
                  <a:srgbClr val="505050"/>
                </a:solidFill>
                <a:latin typeface="Calibri"/>
              </a:rPr>
              <a:t>c</a:t>
            </a:r>
            <a:r>
              <a:rPr lang="fr-FR" sz="2667" dirty="0">
                <a:solidFill>
                  <a:srgbClr val="505050"/>
                </a:solidFill>
                <a:latin typeface="Calibri"/>
              </a:rPr>
              <a:t>i</a:t>
            </a:r>
            <a:r>
              <a:rPr lang="sk-SK" sz="2667" dirty="0">
                <a:solidFill>
                  <a:srgbClr val="505050"/>
                </a:solidFill>
                <a:latin typeface="Calibri"/>
              </a:rPr>
              <a:t>á</a:t>
            </a:r>
            <a:r>
              <a:rPr lang="fr-FR" sz="2667" dirty="0">
                <a:solidFill>
                  <a:srgbClr val="505050"/>
                </a:solidFill>
                <a:latin typeface="Calibri"/>
              </a:rPr>
              <a:t>l</a:t>
            </a:r>
            <a:r>
              <a:rPr lang="sk-SK" sz="2667" dirty="0">
                <a:solidFill>
                  <a:srgbClr val="505050"/>
                </a:solidFill>
                <a:latin typeface="Calibri"/>
              </a:rPr>
              <a:t>na</a:t>
            </a:r>
            <a:r>
              <a:rPr lang="fr-FR" sz="2667" dirty="0">
                <a:solidFill>
                  <a:srgbClr val="505050"/>
                </a:solidFill>
                <a:latin typeface="Calibri"/>
              </a:rPr>
              <a:t> </a:t>
            </a:r>
            <a:r>
              <a:rPr lang="fr-FR" sz="2667" dirty="0" err="1">
                <a:solidFill>
                  <a:srgbClr val="505050"/>
                </a:solidFill>
                <a:latin typeface="Calibri"/>
              </a:rPr>
              <a:t>diagn</a:t>
            </a:r>
            <a:r>
              <a:rPr lang="sk-SK" sz="2667" dirty="0" err="1">
                <a:solidFill>
                  <a:srgbClr val="505050"/>
                </a:solidFill>
                <a:latin typeface="Calibri"/>
              </a:rPr>
              <a:t>óza</a:t>
            </a:r>
            <a:r>
              <a:rPr lang="fr-FR" sz="2667" dirty="0">
                <a:solidFill>
                  <a:srgbClr val="505050"/>
                </a:solidFill>
                <a:latin typeface="Calibri"/>
              </a:rPr>
              <a:t>  lo</a:t>
            </a:r>
            <a:r>
              <a:rPr lang="sk-SK" sz="2667" dirty="0">
                <a:solidFill>
                  <a:srgbClr val="505050"/>
                </a:solidFill>
                <a:latin typeface="Calibri"/>
              </a:rPr>
              <a:t>k</a:t>
            </a:r>
            <a:r>
              <a:rPr lang="fr-FR" sz="2667" dirty="0">
                <a:solidFill>
                  <a:srgbClr val="505050"/>
                </a:solidFill>
                <a:latin typeface="Calibri"/>
              </a:rPr>
              <a:t>ali</a:t>
            </a:r>
            <a:r>
              <a:rPr lang="sk-SK" sz="2667" dirty="0" err="1">
                <a:solidFill>
                  <a:srgbClr val="505050"/>
                </a:solidFill>
                <a:latin typeface="Calibri"/>
              </a:rPr>
              <a:t>zovaného</a:t>
            </a:r>
            <a:r>
              <a:rPr lang="fr-FR" sz="2667" dirty="0">
                <a:solidFill>
                  <a:srgbClr val="505050"/>
                </a:solidFill>
                <a:latin typeface="Calibri"/>
              </a:rPr>
              <a:t> </a:t>
            </a:r>
            <a:r>
              <a:rPr lang="sk-SK" sz="2667" dirty="0">
                <a:solidFill>
                  <a:srgbClr val="505050"/>
                </a:solidFill>
                <a:latin typeface="Calibri"/>
              </a:rPr>
              <a:t>alebo</a:t>
            </a:r>
            <a:r>
              <a:rPr lang="fr-FR" sz="2667" dirty="0">
                <a:solidFill>
                  <a:srgbClr val="505050"/>
                </a:solidFill>
                <a:latin typeface="Calibri"/>
              </a:rPr>
              <a:t> lo</a:t>
            </a:r>
            <a:r>
              <a:rPr lang="sk-SK" sz="2667" dirty="0" err="1">
                <a:solidFill>
                  <a:srgbClr val="505050"/>
                </a:solidFill>
                <a:latin typeface="Calibri"/>
              </a:rPr>
              <a:t>kálne</a:t>
            </a:r>
            <a:r>
              <a:rPr lang="sk-SK" sz="2667" dirty="0">
                <a:solidFill>
                  <a:srgbClr val="505050"/>
                </a:solidFill>
                <a:latin typeface="Calibri"/>
              </a:rPr>
              <a:t> pokročilého</a:t>
            </a:r>
            <a:r>
              <a:rPr lang="fr-FR" sz="2667" dirty="0">
                <a:solidFill>
                  <a:srgbClr val="505050"/>
                </a:solidFill>
                <a:latin typeface="Calibri"/>
              </a:rPr>
              <a:t> </a:t>
            </a:r>
            <a:r>
              <a:rPr lang="sk-SK" sz="2667" dirty="0">
                <a:solidFill>
                  <a:srgbClr val="505050"/>
                </a:solidFill>
                <a:latin typeface="Calibri"/>
              </a:rPr>
              <a:t>ochorenia</a:t>
            </a:r>
            <a:endParaRPr lang="fr-FR" sz="2667" dirty="0">
              <a:solidFill>
                <a:srgbClr val="505050"/>
              </a:solidFill>
              <a:latin typeface="Calibri"/>
            </a:endParaRPr>
          </a:p>
          <a:p>
            <a:pPr marL="600060" lvl="1" indent="-257168" defTabSz="685783">
              <a:spcBef>
                <a:spcPts val="451"/>
              </a:spcBef>
              <a:spcAft>
                <a:spcPts val="451"/>
              </a:spcAft>
              <a:defRPr/>
            </a:pPr>
            <a:r>
              <a:rPr lang="fr-FR" sz="2667" dirty="0" err="1">
                <a:solidFill>
                  <a:srgbClr val="505050"/>
                </a:solidFill>
                <a:latin typeface="Calibri"/>
              </a:rPr>
              <a:t>Progres</a:t>
            </a:r>
            <a:r>
              <a:rPr lang="sk-SK" sz="2667" dirty="0">
                <a:solidFill>
                  <a:srgbClr val="505050"/>
                </a:solidFill>
                <a:latin typeface="Calibri"/>
              </a:rPr>
              <a:t>ia</a:t>
            </a:r>
            <a:r>
              <a:rPr lang="fr-FR" sz="2667" dirty="0">
                <a:solidFill>
                  <a:srgbClr val="505050"/>
                </a:solidFill>
                <a:latin typeface="Calibri"/>
              </a:rPr>
              <a:t> </a:t>
            </a:r>
            <a:r>
              <a:rPr lang="sk-SK" sz="2667" dirty="0">
                <a:solidFill>
                  <a:srgbClr val="505050"/>
                </a:solidFill>
                <a:latin typeface="Calibri"/>
              </a:rPr>
              <a:t>po</a:t>
            </a:r>
            <a:r>
              <a:rPr lang="fr-FR" sz="2667" dirty="0">
                <a:solidFill>
                  <a:srgbClr val="505050"/>
                </a:solidFill>
                <a:latin typeface="Calibri"/>
              </a:rPr>
              <a:t> </a:t>
            </a:r>
            <a:r>
              <a:rPr lang="fr-FR" sz="2667" dirty="0" err="1">
                <a:solidFill>
                  <a:srgbClr val="505050"/>
                </a:solidFill>
                <a:latin typeface="Calibri"/>
              </a:rPr>
              <a:t>prim</a:t>
            </a:r>
            <a:r>
              <a:rPr lang="sk-SK" sz="2667" dirty="0">
                <a:solidFill>
                  <a:srgbClr val="505050"/>
                </a:solidFill>
                <a:latin typeface="Calibri"/>
              </a:rPr>
              <a:t>á</a:t>
            </a:r>
            <a:r>
              <a:rPr lang="fr-FR" sz="2667" dirty="0">
                <a:solidFill>
                  <a:srgbClr val="505050"/>
                </a:solidFill>
                <a:latin typeface="Calibri"/>
              </a:rPr>
              <a:t>r</a:t>
            </a:r>
            <a:r>
              <a:rPr lang="sk-SK" sz="2667" dirty="0">
                <a:solidFill>
                  <a:srgbClr val="505050"/>
                </a:solidFill>
                <a:latin typeface="Calibri"/>
              </a:rPr>
              <a:t>nej</a:t>
            </a:r>
            <a:r>
              <a:rPr lang="fr-FR" sz="2667" dirty="0">
                <a:solidFill>
                  <a:srgbClr val="505050"/>
                </a:solidFill>
                <a:latin typeface="Calibri"/>
              </a:rPr>
              <a:t> </a:t>
            </a:r>
            <a:r>
              <a:rPr lang="sk-SK" sz="2667" dirty="0">
                <a:solidFill>
                  <a:srgbClr val="505050"/>
                </a:solidFill>
                <a:latin typeface="Calibri"/>
              </a:rPr>
              <a:t>terapii</a:t>
            </a:r>
            <a:endParaRPr lang="fr-FR" sz="2667" dirty="0">
              <a:solidFill>
                <a:srgbClr val="505050"/>
              </a:solidFill>
              <a:latin typeface="Calibri"/>
            </a:endParaRPr>
          </a:p>
          <a:p>
            <a:pPr marL="0" indent="0">
              <a:buNone/>
            </a:pPr>
            <a:endParaRPr lang="sk-SK" sz="3200" dirty="0"/>
          </a:p>
          <a:p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772951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CB9632CE-14E8-4A29-9DA2-4CA5CE64F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Who Dies From PC?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9D70D3-9448-4854-BAC1-53E47621E96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742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779806" y="230571"/>
            <a:ext cx="8376219" cy="994172"/>
          </a:xfrm>
        </p:spPr>
        <p:txBody>
          <a:bodyPr>
            <a:normAutofit fontScale="90000"/>
          </a:bodyPr>
          <a:lstStyle/>
          <a:p>
            <a:r>
              <a:rPr lang="fr-FR" i="1" dirty="0"/>
              <a:t>De novo </a:t>
            </a:r>
            <a:r>
              <a:rPr lang="fr-FR" dirty="0"/>
              <a:t>M1 </a:t>
            </a:r>
            <a:r>
              <a:rPr lang="sk-SK" dirty="0"/>
              <a:t>ochorenie</a:t>
            </a:r>
            <a:r>
              <a:rPr lang="fr-FR" dirty="0"/>
              <a:t> = </a:t>
            </a:r>
            <a:r>
              <a:rPr lang="sk-SK" dirty="0"/>
              <a:t>Horšia</a:t>
            </a:r>
            <a:r>
              <a:rPr lang="fr-FR" dirty="0"/>
              <a:t> </a:t>
            </a:r>
            <a:r>
              <a:rPr lang="sk-SK" dirty="0"/>
              <a:t>p</a:t>
            </a:r>
            <a:r>
              <a:rPr lang="fr-FR" dirty="0" err="1"/>
              <a:t>rogn</a:t>
            </a:r>
            <a:r>
              <a:rPr lang="sk-SK" dirty="0" err="1"/>
              <a:t>óza</a:t>
            </a:r>
            <a:endParaRPr lang="fr-FR" dirty="0"/>
          </a:p>
        </p:txBody>
      </p:sp>
      <p:graphicFrame>
        <p:nvGraphicFramePr>
          <p:cNvPr id="13" name="Espace réservé du contenu 12"/>
          <p:cNvGraphicFramePr>
            <a:graphicFrameLocks noGrp="1"/>
          </p:cNvGraphicFramePr>
          <p:nvPr>
            <p:ph idx="1"/>
          </p:nvPr>
        </p:nvGraphicFramePr>
        <p:xfrm>
          <a:off x="2185512" y="1846961"/>
          <a:ext cx="7284977" cy="2997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1570178" y="5702257"/>
            <a:ext cx="8376047" cy="218584"/>
          </a:xfrm>
        </p:spPr>
        <p:txBody>
          <a:bodyPr>
            <a:normAutofit/>
          </a:bodyPr>
          <a:lstStyle/>
          <a:p>
            <a:r>
              <a:rPr lang="fr-FR" dirty="0"/>
              <a:t>Francini E, et al. The Prostate 2018;78:889-95.</a:t>
            </a:r>
          </a:p>
        </p:txBody>
      </p:sp>
      <p:sp>
        <p:nvSpPr>
          <p:cNvPr id="14" name="ZoneTexte 13"/>
          <p:cNvSpPr txBox="1"/>
          <p:nvPr/>
        </p:nvSpPr>
        <p:spPr>
          <a:xfrm rot="-5400000">
            <a:off x="2007732" y="3103854"/>
            <a:ext cx="20473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fr-FR" sz="1500" dirty="0">
                <a:solidFill>
                  <a:prstClr val="black"/>
                </a:solidFill>
                <a:latin typeface="Arial" panose="020B0604020202020204"/>
              </a:rPr>
              <a:t>Medi</a:t>
            </a:r>
            <a:r>
              <a:rPr lang="sk-SK" sz="1500" dirty="0">
                <a:solidFill>
                  <a:prstClr val="black"/>
                </a:solidFill>
                <a:latin typeface="Arial" panose="020B0604020202020204"/>
              </a:rPr>
              <a:t>á</a:t>
            </a:r>
            <a:r>
              <a:rPr lang="fr-FR" sz="1500" dirty="0">
                <a:solidFill>
                  <a:prstClr val="black"/>
                </a:solidFill>
                <a:latin typeface="Arial" panose="020B0604020202020204"/>
              </a:rPr>
              <a:t>n OS (m</a:t>
            </a:r>
            <a:r>
              <a:rPr lang="sk-SK" sz="1500" dirty="0" err="1">
                <a:solidFill>
                  <a:prstClr val="black"/>
                </a:solidFill>
                <a:latin typeface="Arial" panose="020B0604020202020204"/>
              </a:rPr>
              <a:t>esiace</a:t>
            </a:r>
            <a:r>
              <a:rPr lang="fr-FR" sz="1500" dirty="0">
                <a:solidFill>
                  <a:prstClr val="black"/>
                </a:solidFill>
                <a:latin typeface="Arial" panose="020B0604020202020204"/>
              </a:rPr>
              <a:t>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573632" y="2458721"/>
            <a:ext cx="237392" cy="162623"/>
          </a:xfrm>
          <a:prstGeom prst="rect">
            <a:avLst/>
          </a:prstGeom>
          <a:solidFill>
            <a:srgbClr val="FF0000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fr-FR" sz="135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907740" y="2388384"/>
            <a:ext cx="12137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fr-FR" sz="1500" dirty="0">
                <a:solidFill>
                  <a:prstClr val="black"/>
                </a:solidFill>
                <a:latin typeface="Arial" panose="020B0604020202020204"/>
              </a:rPr>
              <a:t>Low</a:t>
            </a:r>
            <a:r>
              <a:rPr lang="sk-SK" sz="15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fr-FR" sz="1500" dirty="0">
                <a:solidFill>
                  <a:prstClr val="black"/>
                </a:solidFill>
                <a:latin typeface="Arial" panose="020B0604020202020204"/>
              </a:rPr>
              <a:t>volume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898950" y="2704906"/>
            <a:ext cx="125707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fr-FR" sz="1500" dirty="0">
                <a:solidFill>
                  <a:prstClr val="black"/>
                </a:solidFill>
                <a:latin typeface="Arial" panose="020B0604020202020204"/>
              </a:rPr>
              <a:t>High volume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378776" y="181814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800">
              <a:defRPr/>
            </a:pPr>
            <a:r>
              <a:rPr lang="fr-FR" b="1" dirty="0">
                <a:solidFill>
                  <a:prstClr val="black"/>
                </a:solidFill>
                <a:latin typeface="Arial" panose="020B0604020202020204"/>
              </a:rPr>
              <a:t>Medi</a:t>
            </a:r>
            <a:r>
              <a:rPr lang="sk-SK" b="1" dirty="0">
                <a:solidFill>
                  <a:prstClr val="black"/>
                </a:solidFill>
                <a:latin typeface="Arial" panose="020B0604020202020204"/>
              </a:rPr>
              <a:t>á</a:t>
            </a:r>
            <a:r>
              <a:rPr lang="fr-FR" b="1" dirty="0">
                <a:solidFill>
                  <a:prstClr val="black"/>
                </a:solidFill>
                <a:latin typeface="Arial" panose="020B0604020202020204"/>
              </a:rPr>
              <a:t>n OS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749768" y="4929360"/>
            <a:ext cx="6635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800">
              <a:defRPr/>
            </a:pPr>
            <a:r>
              <a:rPr lang="fr-FR" dirty="0" err="1">
                <a:solidFill>
                  <a:prstClr val="black"/>
                </a:solidFill>
                <a:latin typeface="Arial" panose="020B0604020202020204"/>
              </a:rPr>
              <a:t>Retrospe</a:t>
            </a:r>
            <a:r>
              <a:rPr lang="sk-SK" dirty="0">
                <a:solidFill>
                  <a:prstClr val="black"/>
                </a:solidFill>
                <a:latin typeface="Arial" panose="020B0604020202020204"/>
              </a:rPr>
              <a:t>k</a:t>
            </a:r>
            <a:r>
              <a:rPr lang="fr-FR" dirty="0">
                <a:solidFill>
                  <a:prstClr val="black"/>
                </a:solidFill>
                <a:latin typeface="Arial" panose="020B0604020202020204"/>
              </a:rPr>
              <a:t>t</a:t>
            </a:r>
            <a:r>
              <a:rPr lang="sk-SK" dirty="0" err="1">
                <a:solidFill>
                  <a:prstClr val="black"/>
                </a:solidFill>
                <a:latin typeface="Arial" panose="020B0604020202020204"/>
              </a:rPr>
              <a:t>ívna</a:t>
            </a:r>
            <a:r>
              <a:rPr lang="fr-FR" dirty="0">
                <a:solidFill>
                  <a:prstClr val="black"/>
                </a:solidFill>
                <a:latin typeface="Arial" panose="020B0604020202020204"/>
              </a:rPr>
              <a:t> anal</a:t>
            </a:r>
            <a:r>
              <a:rPr lang="sk-SK" dirty="0">
                <a:solidFill>
                  <a:prstClr val="black"/>
                </a:solidFill>
                <a:latin typeface="Arial" panose="020B0604020202020204"/>
              </a:rPr>
              <a:t>ýza</a:t>
            </a:r>
            <a:r>
              <a:rPr lang="fr-FR" dirty="0">
                <a:solidFill>
                  <a:prstClr val="black"/>
                </a:solidFill>
                <a:latin typeface="Arial" panose="020B0604020202020204"/>
              </a:rPr>
              <a:t> 436 </a:t>
            </a:r>
            <a:r>
              <a:rPr lang="sk-SK" dirty="0">
                <a:solidFill>
                  <a:prstClr val="black"/>
                </a:solidFill>
                <a:latin typeface="Arial" panose="020B0604020202020204"/>
              </a:rPr>
              <a:t>pacientov</a:t>
            </a:r>
            <a:r>
              <a:rPr lang="fr-FR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lang="sk-SK" dirty="0">
                <a:solidFill>
                  <a:prstClr val="black"/>
                </a:solidFill>
                <a:latin typeface="Arial" panose="020B0604020202020204"/>
              </a:rPr>
              <a:t>s</a:t>
            </a:r>
            <a:r>
              <a:rPr lang="fr-FR" dirty="0">
                <a:solidFill>
                  <a:prstClr val="black"/>
                </a:solidFill>
                <a:latin typeface="Arial" panose="020B0604020202020204"/>
              </a:rPr>
              <a:t> M1 HSPC </a:t>
            </a:r>
            <a:r>
              <a:rPr lang="sk-SK" dirty="0">
                <a:solidFill>
                  <a:prstClr val="black"/>
                </a:solidFill>
                <a:latin typeface="Arial" panose="020B0604020202020204"/>
              </a:rPr>
              <a:t>liečených</a:t>
            </a:r>
            <a:r>
              <a:rPr lang="fr-FR" dirty="0">
                <a:solidFill>
                  <a:prstClr val="black"/>
                </a:solidFill>
                <a:latin typeface="Arial" panose="020B0604020202020204"/>
              </a:rPr>
              <a:t> </a:t>
            </a:r>
            <a:endParaRPr lang="sk-SK" dirty="0">
              <a:solidFill>
                <a:prstClr val="black"/>
              </a:solidFill>
              <a:latin typeface="Arial" panose="020B0604020202020204"/>
            </a:endParaRPr>
          </a:p>
          <a:p>
            <a:pPr algn="ctr" defTabSz="685800">
              <a:defRPr/>
            </a:pPr>
            <a:r>
              <a:rPr lang="fr-FR" dirty="0">
                <a:solidFill>
                  <a:prstClr val="black"/>
                </a:solidFill>
                <a:latin typeface="Arial" panose="020B0604020202020204"/>
              </a:rPr>
              <a:t> ADT </a:t>
            </a:r>
            <a:r>
              <a:rPr lang="sk-SK" dirty="0">
                <a:solidFill>
                  <a:prstClr val="black"/>
                </a:solidFill>
                <a:latin typeface="Arial" panose="020B0604020202020204"/>
              </a:rPr>
              <a:t>v rokoch</a:t>
            </a:r>
            <a:r>
              <a:rPr lang="fr-FR" dirty="0">
                <a:solidFill>
                  <a:prstClr val="black"/>
                </a:solidFill>
                <a:latin typeface="Arial" panose="020B0604020202020204"/>
              </a:rPr>
              <a:t> 1990 a</a:t>
            </a:r>
            <a:r>
              <a:rPr lang="sk-SK" dirty="0">
                <a:solidFill>
                  <a:prstClr val="black"/>
                </a:solidFill>
                <a:latin typeface="Arial" panose="020B0604020202020204"/>
              </a:rPr>
              <a:t>ž</a:t>
            </a:r>
            <a:r>
              <a:rPr lang="fr-FR" dirty="0">
                <a:solidFill>
                  <a:prstClr val="black"/>
                </a:solidFill>
                <a:latin typeface="Arial" panose="020B0604020202020204"/>
              </a:rPr>
              <a:t> 2013 </a:t>
            </a:r>
            <a:r>
              <a:rPr lang="sk-SK" dirty="0">
                <a:solidFill>
                  <a:prstClr val="black"/>
                </a:solidFill>
                <a:latin typeface="Arial" panose="020B0604020202020204"/>
              </a:rPr>
              <a:t>v</a:t>
            </a:r>
            <a:r>
              <a:rPr lang="fr-FR" dirty="0">
                <a:solidFill>
                  <a:prstClr val="black"/>
                </a:solidFill>
                <a:latin typeface="Arial" panose="020B0604020202020204"/>
              </a:rPr>
              <a:t> Dana-</a:t>
            </a:r>
            <a:r>
              <a:rPr lang="fr-FR" dirty="0" err="1">
                <a:solidFill>
                  <a:prstClr val="black"/>
                </a:solidFill>
                <a:latin typeface="Arial" panose="020B0604020202020204"/>
              </a:rPr>
              <a:t>Farber</a:t>
            </a:r>
            <a:r>
              <a:rPr lang="fr-FR" dirty="0">
                <a:solidFill>
                  <a:prstClr val="black"/>
                </a:solidFill>
                <a:latin typeface="Arial" panose="020B0604020202020204"/>
              </a:rPr>
              <a:t> Institute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522D4F-B6B9-4FA8-846F-7DDCAC1051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9186" y="6172298"/>
            <a:ext cx="2127688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39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čísla snímky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B93FB-C3A8-4C7F-B7C8-5069AFEA1C1F}" type="slidenum">
              <a:rPr lang="fr-FR" altLang="sk-SK"/>
              <a:pPr/>
              <a:t>8</a:t>
            </a:fld>
            <a:endParaRPr lang="fr-FR" altLang="sk-SK"/>
          </a:p>
        </p:txBody>
      </p:sp>
      <p:sp>
        <p:nvSpPr>
          <p:cNvPr id="6" name="Nadpis 1"/>
          <p:cNvSpPr>
            <a:spLocks noGrp="1"/>
          </p:cNvSpPr>
          <p:nvPr>
            <p:ph type="title" idx="4294967295"/>
          </p:nvPr>
        </p:nvSpPr>
        <p:spPr>
          <a:xfrm>
            <a:off x="2095500" y="195264"/>
            <a:ext cx="8229600" cy="928687"/>
          </a:xfrm>
        </p:spPr>
        <p:txBody>
          <a:bodyPr>
            <a:normAutofit fontScale="90000"/>
          </a:bodyPr>
          <a:lstStyle/>
          <a:p>
            <a:r>
              <a:rPr lang="sk-SK" altLang="sk-SK" dirty="0">
                <a:cs typeface="Lucida Sans Unicode" panose="020B0602030504020204" pitchFamily="34" charset="0"/>
              </a:rPr>
              <a:t>Chirurgická kastrácia alebo estrogény boli prvou liečbou metastatického </a:t>
            </a:r>
            <a:r>
              <a:rPr lang="sk-SK" altLang="sk-SK" dirty="0" err="1">
                <a:cs typeface="Lucida Sans Unicode" panose="020B0602030504020204" pitchFamily="34" charset="0"/>
              </a:rPr>
              <a:t>CaP</a:t>
            </a:r>
            <a:endParaRPr lang="sk-SK" altLang="sk-SK" dirty="0">
              <a:cs typeface="Lucida Sans Unicode" panose="020B0602030504020204" pitchFamily="34" charset="0"/>
            </a:endParaRPr>
          </a:p>
        </p:txBody>
      </p:sp>
      <p:graphicFrame>
        <p:nvGraphicFramePr>
          <p:cNvPr id="644170" name="Group 74"/>
          <p:cNvGraphicFramePr>
            <a:graphicFrameLocks noGrp="1"/>
          </p:cNvGraphicFramePr>
          <p:nvPr>
            <p:ph idx="4294967295"/>
          </p:nvPr>
        </p:nvGraphicFramePr>
        <p:xfrm>
          <a:off x="477672" y="1289074"/>
          <a:ext cx="11136574" cy="5091520"/>
        </p:xfrm>
        <a:graphic>
          <a:graphicData uri="http://schemas.openxmlformats.org/drawingml/2006/table">
            <a:tbl>
              <a:tblPr/>
              <a:tblGrid>
                <a:gridCol w="1476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48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9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00">
                <a:tc gridSpan="5"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50000"/>
                        </a:spcBef>
                        <a:buSzPct val="120000"/>
                        <a:buFont typeface="Lucida Sans" pitchFamily="34" charset="0"/>
                        <a:defRPr sz="2000">
                          <a:solidFill>
                            <a:srgbClr val="376092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9E002B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E98F0C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DCD1C9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k-S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C. Huggins, 1901-1997 </a:t>
                      </a:r>
                      <a:endParaRPr kumimoji="0" lang="sk-SK" altLang="sk-SK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88"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50000"/>
                        </a:spcBef>
                        <a:buSzPct val="120000"/>
                        <a:buFont typeface="Lucida Sans" pitchFamily="34" charset="0"/>
                        <a:defRPr sz="2000">
                          <a:solidFill>
                            <a:srgbClr val="376092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9E002B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E98F0C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DCD1C9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1941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50000"/>
                        </a:spcBef>
                        <a:buSzPct val="120000"/>
                        <a:buFont typeface="Lucida Sans" pitchFamily="34" charset="0"/>
                        <a:defRPr sz="2000">
                          <a:solidFill>
                            <a:srgbClr val="376092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9E002B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E98F0C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DCD1C9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50000"/>
                        </a:spcBef>
                        <a:buSzPct val="120000"/>
                        <a:buFont typeface="Lucida Sans" pitchFamily="34" charset="0"/>
                        <a:defRPr sz="2000">
                          <a:solidFill>
                            <a:srgbClr val="376092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9E002B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E98F0C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DCD1C9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►</a:t>
                      </a:r>
                      <a:endParaRPr kumimoji="0" lang="sk-SK" altLang="sk-SK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50000"/>
                        </a:spcBef>
                        <a:buSzPct val="120000"/>
                        <a:buFont typeface="Lucida Sans" pitchFamily="34" charset="0"/>
                        <a:defRPr sz="2000">
                          <a:solidFill>
                            <a:srgbClr val="376092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9E002B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E98F0C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DCD1C9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k-S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The effect of estrogens and androgen injection on serum phosphatases in metastatic carcinoma of the prostate. </a:t>
                      </a:r>
                      <a:r>
                        <a:rPr kumimoji="0" lang="en-US" altLang="sk-SK" sz="2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Cancer Res., 1941</a:t>
                      </a:r>
                      <a:endParaRPr kumimoji="0" lang="sk-SK" altLang="sk-SK" sz="2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188">
                <a:tc rowSpan="2" gridSpan="3"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50000"/>
                        </a:spcBef>
                        <a:buSzPct val="120000"/>
                        <a:buFont typeface="Lucida Sans" pitchFamily="34" charset="0"/>
                        <a:defRPr sz="2000">
                          <a:solidFill>
                            <a:srgbClr val="376092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9E002B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E98F0C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DCD1C9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sk-SK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4093">
                <a:tc gridSpan="3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50000"/>
                        </a:spcBef>
                        <a:buSzPct val="120000"/>
                        <a:buFont typeface="Lucida Sans" pitchFamily="34" charset="0"/>
                        <a:defRPr sz="2000">
                          <a:solidFill>
                            <a:srgbClr val="376092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9E002B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E98F0C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DCD1C9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►</a:t>
                      </a:r>
                      <a:endParaRPr kumimoji="0" lang="sk-SK" altLang="sk-SK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50000"/>
                        </a:spcBef>
                        <a:buSzPct val="120000"/>
                        <a:buFont typeface="Lucida Sans" pitchFamily="34" charset="0"/>
                        <a:defRPr sz="2000">
                          <a:solidFill>
                            <a:srgbClr val="376092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9E002B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E98F0C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DCD1C9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sk-S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The effect of castration on advanced carcinoma of the prostate gland. Arch. Surg., 1941</a:t>
                      </a:r>
                      <a:endParaRPr kumimoji="0" lang="sk-SK" altLang="sk-SK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913">
                <a:tc gridSpan="2"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50000"/>
                        </a:spcBef>
                        <a:buSzPct val="120000"/>
                        <a:buFont typeface="Lucida Sans" pitchFamily="34" charset="0"/>
                        <a:defRPr sz="2000">
                          <a:solidFill>
                            <a:srgbClr val="376092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9E002B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E98F0C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DCD1C9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1966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50000"/>
                        </a:spcBef>
                        <a:buSzPct val="120000"/>
                        <a:buFont typeface="Lucida Sans" pitchFamily="34" charset="0"/>
                        <a:defRPr sz="2000">
                          <a:solidFill>
                            <a:srgbClr val="376092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9E002B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E98F0C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DCD1C9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sk-SK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50000"/>
                        </a:spcBef>
                        <a:buSzPct val="120000"/>
                        <a:buFont typeface="Lucida Sans" pitchFamily="34" charset="0"/>
                        <a:defRPr sz="2000">
                          <a:solidFill>
                            <a:srgbClr val="376092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9E002B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E98F0C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DCD1C9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►</a:t>
                      </a:r>
                      <a:endParaRPr kumimoji="0" lang="sk-SK" altLang="sk-SK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5000"/>
                        </a:lnSpc>
                        <a:spcBef>
                          <a:spcPct val="50000"/>
                        </a:spcBef>
                        <a:buSzPct val="120000"/>
                        <a:buFont typeface="Lucida Sans" pitchFamily="34" charset="0"/>
                        <a:defRPr sz="2000">
                          <a:solidFill>
                            <a:srgbClr val="376092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9E002B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E98F0C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lnSpc>
                          <a:spcPct val="95000"/>
                        </a:lnSpc>
                        <a:spcBef>
                          <a:spcPct val="20000"/>
                        </a:spcBef>
                        <a:buClr>
                          <a:srgbClr val="DCD1C9"/>
                        </a:buClr>
                        <a:buSzPct val="11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Lucida Sans" pitchFamily="34" charset="0"/>
                        <a:defRPr sz="14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Nobelova cena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8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altLang="sk-SK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sk-SK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altLang="sk-SK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alt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9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sk-SK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alt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►</a:t>
                      </a:r>
                      <a:endParaRPr kumimoji="0" lang="sk-SK" altLang="sk-SK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CHAARTED, STAMPEDE - </a:t>
                      </a:r>
                      <a:r>
                        <a:rPr kumimoji="0" lang="sk-SK" altLang="sk-SK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Docetaxel</a:t>
                      </a:r>
                      <a:endParaRPr kumimoji="0" lang="sk-SK" alt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9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sk-SK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alt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►</a:t>
                      </a:r>
                      <a:endParaRPr kumimoji="0" lang="sk-SK" altLang="sk-SK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LATITUDE</a:t>
                      </a:r>
                      <a:r>
                        <a:rPr kumimoji="0" lang="sk-SK" alt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, STAMPEDE - </a:t>
                      </a:r>
                      <a:r>
                        <a:rPr kumimoji="0" lang="sk-SK" altLang="sk-SK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Abiraterón</a:t>
                      </a:r>
                      <a:endParaRPr kumimoji="0" lang="sk-SK" altLang="sk-SK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644126" name="Obrázok 11" descr="Obrázok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07" y="2225439"/>
            <a:ext cx="1818115" cy="221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1464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4283075" y="3753961"/>
            <a:ext cx="19494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Lucida Sans" pitchFamily="34" charset="0"/>
              <a:buChar char="•"/>
              <a:defRPr sz="2400">
                <a:solidFill>
                  <a:srgbClr val="376092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9E002B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E98F0C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DCD1C9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40000"/>
              </a:spcBef>
              <a:buFontTx/>
              <a:buNone/>
            </a:pPr>
            <a:r>
              <a:rPr lang="en-US" altLang="sk-SK" sz="1400" b="1">
                <a:solidFill>
                  <a:schemeClr val="tx1"/>
                </a:solidFill>
                <a:ea typeface="Geneva"/>
              </a:rPr>
              <a:t>Andrew Schally</a:t>
            </a:r>
            <a:br>
              <a:rPr lang="en-US" altLang="sk-SK" sz="1400" b="1">
                <a:solidFill>
                  <a:schemeClr val="tx1"/>
                </a:solidFill>
                <a:ea typeface="Geneva"/>
              </a:rPr>
            </a:br>
            <a:r>
              <a:rPr lang="en-US" altLang="sk-SK" sz="1400" b="1">
                <a:solidFill>
                  <a:schemeClr val="tx1"/>
                </a:solidFill>
                <a:ea typeface="Geneva"/>
              </a:rPr>
              <a:t>1926 –</a:t>
            </a:r>
            <a:br>
              <a:rPr lang="en-US" altLang="sk-SK" sz="1400" b="1">
                <a:solidFill>
                  <a:schemeClr val="tx1"/>
                </a:solidFill>
                <a:ea typeface="Geneva"/>
              </a:rPr>
            </a:br>
            <a:r>
              <a:rPr lang="en-US" altLang="sk-SK" sz="1400" b="1">
                <a:solidFill>
                  <a:schemeClr val="tx1"/>
                </a:solidFill>
                <a:ea typeface="Geneva"/>
              </a:rPr>
              <a:t> Nobel Prize 1977 </a:t>
            </a:r>
          </a:p>
        </p:txBody>
      </p:sp>
      <p:pic>
        <p:nvPicPr>
          <p:cNvPr id="12291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451" y="3586164"/>
            <a:ext cx="1825625" cy="226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4406901" y="5065713"/>
            <a:ext cx="54451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87313" indent="-87313">
              <a:spcBef>
                <a:spcPct val="20000"/>
              </a:spcBef>
              <a:buFont typeface="Lucida Sans" pitchFamily="34" charset="0"/>
              <a:buChar char="•"/>
              <a:defRPr sz="2400">
                <a:solidFill>
                  <a:srgbClr val="376092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9E002B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E98F0C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DCD1C9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sk-SK" sz="1600" b="1">
                <a:solidFill>
                  <a:schemeClr val="tx1"/>
                </a:solidFill>
                <a:ea typeface="Geneva"/>
              </a:rPr>
              <a:t>“Tumor growth inhibition in patients with prostatic carcinoma treated with luteinizing hormone-releasing hormone agonists”</a:t>
            </a:r>
            <a:r>
              <a:rPr lang="en-GB" altLang="sk-SK" sz="1600" b="1" baseline="30000">
                <a:solidFill>
                  <a:schemeClr val="tx1"/>
                </a:solidFill>
                <a:ea typeface="Geneva"/>
              </a:rPr>
              <a:t>1</a:t>
            </a:r>
            <a:endParaRPr lang="en-GB" altLang="sk-SK" sz="1600" b="1">
              <a:solidFill>
                <a:srgbClr val="17375E"/>
              </a:solidFill>
              <a:ea typeface="Geneva"/>
            </a:endParaRPr>
          </a:p>
        </p:txBody>
      </p:sp>
      <p:sp>
        <p:nvSpPr>
          <p:cNvPr id="12293" name="Title 6"/>
          <p:cNvSpPr>
            <a:spLocks noGrp="1"/>
          </p:cNvSpPr>
          <p:nvPr>
            <p:ph type="title"/>
          </p:nvPr>
        </p:nvSpPr>
        <p:spPr>
          <a:xfrm>
            <a:off x="2228850" y="265114"/>
            <a:ext cx="7454900" cy="542925"/>
          </a:xfrm>
        </p:spPr>
        <p:txBody>
          <a:bodyPr>
            <a:normAutofit fontScale="90000"/>
          </a:bodyPr>
          <a:lstStyle/>
          <a:p>
            <a:r>
              <a:rPr lang="en-US" altLang="sk-SK"/>
              <a:t>GnRH agonists</a:t>
            </a:r>
            <a:endParaRPr lang="fr-BE" altLang="sk-SK"/>
          </a:p>
        </p:txBody>
      </p:sp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2330450" y="6564314"/>
            <a:ext cx="40703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Lucida Sans" pitchFamily="34" charset="0"/>
              <a:buChar char="•"/>
              <a:defRPr sz="2400">
                <a:solidFill>
                  <a:srgbClr val="376092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9E002B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E98F0C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DCD1C9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sk-SK" sz="1200">
                <a:solidFill>
                  <a:schemeClr val="bg1"/>
                </a:solidFill>
                <a:ea typeface="Geneva"/>
              </a:rPr>
              <a:t>1. Tolis G et al. Proc Natl Acad Sci 1982;79:1658-62</a:t>
            </a:r>
            <a:endParaRPr lang="en-US" altLang="sk-SK" sz="1200">
              <a:solidFill>
                <a:schemeClr val="bg1"/>
              </a:solidFill>
              <a:ea typeface="Geneva"/>
            </a:endParaRPr>
          </a:p>
        </p:txBody>
      </p:sp>
      <p:sp>
        <p:nvSpPr>
          <p:cNvPr id="12295" name="Rectangle 10"/>
          <p:cNvSpPr>
            <a:spLocks noChangeArrowheads="1"/>
          </p:cNvSpPr>
          <p:nvPr/>
        </p:nvSpPr>
        <p:spPr bwMode="auto">
          <a:xfrm>
            <a:off x="2187576" y="1423989"/>
            <a:ext cx="8031163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spcBef>
                <a:spcPct val="20000"/>
              </a:spcBef>
              <a:buFont typeface="Lucida Sans" pitchFamily="34" charset="0"/>
              <a:buChar char="•"/>
              <a:defRPr sz="2400">
                <a:solidFill>
                  <a:srgbClr val="376092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1pPr>
            <a:lvl2pPr marL="1076325" indent="-449263">
              <a:spcBef>
                <a:spcPct val="20000"/>
              </a:spcBef>
              <a:buClr>
                <a:srgbClr val="9E002B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E98F0C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DCD1C9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5000"/>
              </a:spcBef>
              <a:buFontTx/>
              <a:buChar char="•"/>
            </a:pPr>
            <a:r>
              <a:rPr lang="en-US" altLang="sk-SK">
                <a:ea typeface="Geneva"/>
              </a:rPr>
              <a:t>Most widely-used strategy for inducing androgen suppression</a:t>
            </a:r>
            <a:endParaRPr lang="en-GB" altLang="sk-SK" dirty="0">
              <a:solidFill>
                <a:schemeClr val="tx1"/>
              </a:solidFill>
              <a:ea typeface="Geneva"/>
            </a:endParaRPr>
          </a:p>
          <a:p>
            <a:pPr lvl="1">
              <a:spcBef>
                <a:spcPct val="25000"/>
              </a:spcBef>
            </a:pPr>
            <a:r>
              <a:rPr lang="en-US" altLang="sk-SK" dirty="0">
                <a:solidFill>
                  <a:srgbClr val="10253F"/>
                </a:solidFill>
                <a:ea typeface="Geneva"/>
              </a:rPr>
              <a:t>Generally considered to be equivalent to surgical castration in terms of oncological results and side effects</a:t>
            </a:r>
          </a:p>
          <a:p>
            <a:pPr lvl="1">
              <a:spcBef>
                <a:spcPct val="25000"/>
              </a:spcBef>
            </a:pPr>
            <a:r>
              <a:rPr lang="en-US" altLang="sk-SK" dirty="0">
                <a:solidFill>
                  <a:srgbClr val="10253F"/>
                </a:solidFill>
                <a:ea typeface="Geneva"/>
              </a:rPr>
              <a:t>Preferred by patients needing definitive ADT</a:t>
            </a:r>
          </a:p>
        </p:txBody>
      </p:sp>
      <p:sp>
        <p:nvSpPr>
          <p:cNvPr id="12296" name="Rectangle 11"/>
          <p:cNvSpPr>
            <a:spLocks noChangeArrowheads="1"/>
          </p:cNvSpPr>
          <p:nvPr/>
        </p:nvSpPr>
        <p:spPr bwMode="auto">
          <a:xfrm>
            <a:off x="2330450" y="6178550"/>
            <a:ext cx="2787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Lucida Sans" pitchFamily="34" charset="0"/>
              <a:buChar char="•"/>
              <a:defRPr sz="2400">
                <a:solidFill>
                  <a:srgbClr val="376092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9E002B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E98F0C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DCD1C9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Lucida Sans" pitchFamily="34" charset="0"/>
              <a:buChar char="»"/>
              <a:defRPr sz="1600">
                <a:solidFill>
                  <a:schemeClr val="tx1"/>
                </a:solidFill>
                <a:latin typeface="Lucida Sans Unicode" panose="020B0602030504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sk-SK" sz="1200">
                <a:solidFill>
                  <a:schemeClr val="bg1"/>
                </a:solidFill>
                <a:ea typeface="Geneva"/>
              </a:rPr>
              <a:t>ADT, androgen deprivation therapy</a:t>
            </a:r>
            <a:endParaRPr lang="en-US" altLang="sk-SK" sz="1200">
              <a:solidFill>
                <a:schemeClr val="bg1"/>
              </a:solidFill>
              <a:ea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392972333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656</Words>
  <Application>Microsoft Office PowerPoint</Application>
  <PresentationFormat>Širokouhlá</PresentationFormat>
  <Paragraphs>121</Paragraphs>
  <Slides>19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Lucida Sans Unicode</vt:lpstr>
      <vt:lpstr>Verdana</vt:lpstr>
      <vt:lpstr>Wingdings</vt:lpstr>
      <vt:lpstr>Motív Office</vt:lpstr>
      <vt:lpstr>Nežiadúce účinky androgénovej deprivačnej liečby</vt:lpstr>
      <vt:lpstr>   Zastúpenie karcinómu prostaty medzi novodiagnostikovanými karcinómami </vt:lpstr>
      <vt:lpstr>Incidence of De Novo Metastatic Prostate Cancer</vt:lpstr>
      <vt:lpstr>Ca PROSTATY v SR</vt:lpstr>
      <vt:lpstr>Klinické situácie mHSPC</vt:lpstr>
      <vt:lpstr>Who Dies From PC?</vt:lpstr>
      <vt:lpstr>De novo M1 ochorenie = Horšia prognóza</vt:lpstr>
      <vt:lpstr>Chirurgická kastrácia alebo estrogény boli prvou liečbou metastatického CaP</vt:lpstr>
      <vt:lpstr>GnRH agonists</vt:lpstr>
      <vt:lpstr>ADT samostatne nie je dostatočná na liečbu pacientov s mHSPC!!</vt:lpstr>
      <vt:lpstr>Syndróm androgénovej deprivácie</vt:lpstr>
      <vt:lpstr>Môžu sa vyskytnúť</vt:lpstr>
      <vt:lpstr>Impact of Sarcopenia</vt:lpstr>
      <vt:lpstr>Proactive Management of Bone Health in Elderly Prostate Cancer Patients</vt:lpstr>
      <vt:lpstr>Faktory ovplyvňujúce výber liečby</vt:lpstr>
      <vt:lpstr>Pridanie chemoterapie k ADT</vt:lpstr>
      <vt:lpstr>Pridanie ARTA liekov k ADT, aké sú dôsledky</vt:lpstr>
      <vt:lpstr>Prevencia nežiadúcich účinkov ADT</vt:lpstr>
      <vt:lpstr>Základné úpravy životosprávy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Košice 2024</dc:title>
  <dc:creator>Ján Kliment</dc:creator>
  <cp:lastModifiedBy>Ján Kliment</cp:lastModifiedBy>
  <cp:revision>29</cp:revision>
  <dcterms:created xsi:type="dcterms:W3CDTF">2024-05-02T15:17:20Z</dcterms:created>
  <dcterms:modified xsi:type="dcterms:W3CDTF">2024-05-14T16:44:36Z</dcterms:modified>
</cp:coreProperties>
</file>