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134960194" r:id="rId4"/>
    <p:sldId id="1170" r:id="rId5"/>
    <p:sldId id="353" r:id="rId6"/>
    <p:sldId id="635" r:id="rId7"/>
    <p:sldId id="1366" r:id="rId8"/>
    <p:sldId id="2134960191" r:id="rId9"/>
    <p:sldId id="1369" r:id="rId10"/>
    <p:sldId id="1253" r:id="rId11"/>
    <p:sldId id="1337" r:id="rId12"/>
    <p:sldId id="257" r:id="rId13"/>
    <p:sldId id="2134960061" r:id="rId14"/>
    <p:sldId id="320" r:id="rId15"/>
    <p:sldId id="325" r:id="rId16"/>
    <p:sldId id="2134960167" r:id="rId17"/>
    <p:sldId id="2134960056" r:id="rId18"/>
    <p:sldId id="1442" r:id="rId19"/>
    <p:sldId id="1060" r:id="rId20"/>
    <p:sldId id="565" r:id="rId21"/>
    <p:sldId id="563" r:id="rId22"/>
    <p:sldId id="2134960156" r:id="rId23"/>
    <p:sldId id="2134960195" r:id="rId24"/>
    <p:sldId id="2134960131" r:id="rId2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17" autoAdjust="0"/>
    <p:restoredTop sz="91536" autoAdjust="0"/>
  </p:normalViewPr>
  <p:slideViewPr>
    <p:cSldViewPr snapToGrid="0">
      <p:cViewPr varScale="1">
        <p:scale>
          <a:sx n="46" d="100"/>
          <a:sy n="46" d="100"/>
        </p:scale>
        <p:origin x="703" y="2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5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72F7C-3A7C-4A29-9188-E238948BCD99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0E7EA-6E16-43D6-997B-0AB0BB6268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31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274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8227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3AEB23-1175-49AE-842D-6BA54A77D482}" type="slidenum">
              <a:rPr lang="de-DE" smtClean="0">
                <a:solidFill>
                  <a:prstClr val="black"/>
                </a:solidFill>
                <a:ea typeface="ＭＳ Ｐゴシック"/>
                <a:cs typeface="ＭＳ Ｐゴシック"/>
              </a:rPr>
              <a:pPr/>
              <a:t>2</a:t>
            </a:fld>
            <a:endParaRPr lang="de-DE" dirty="0">
              <a:solidFill>
                <a:prstClr val="black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28916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Diagnostický   postup   u  mužov  s PSA  3  </a:t>
            </a:r>
            <a:r>
              <a:rPr lang="sk-SK" dirty="0" err="1"/>
              <a:t>aôlebo</a:t>
            </a:r>
            <a:r>
              <a:rPr lang="sk-SK" dirty="0"/>
              <a:t>  so  </a:t>
            </a:r>
            <a:r>
              <a:rPr lang="sk-SK" dirty="0" err="1"/>
              <a:t>supektným</a:t>
            </a:r>
            <a:r>
              <a:rPr lang="sk-SK" dirty="0"/>
              <a:t>  DRV a  </a:t>
            </a:r>
            <a:r>
              <a:rPr lang="sk-SK" dirty="0" err="1"/>
              <a:t>PIRADS</a:t>
            </a:r>
            <a:r>
              <a:rPr lang="sk-SK" dirty="0"/>
              <a:t>  3+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0E7EA-6E16-43D6-997B-0AB0BB626899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539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/>
              <a:t>USA  &lt; 5%</a:t>
            </a:r>
          </a:p>
          <a:p>
            <a:r>
              <a:rPr lang="sk-SK"/>
              <a:t>Europe  5 -30%</a:t>
            </a:r>
          </a:p>
          <a:p>
            <a:r>
              <a:rPr lang="sk-SK"/>
              <a:t>Latin  America  4 -10%</a:t>
            </a:r>
          </a:p>
          <a:p>
            <a:r>
              <a:rPr lang="sk-SK"/>
              <a:t>Asia - Pacific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AD0EE-CCB1-496B-A032-45D33B3A5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92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/>
              <a:t>INCIDENCIA</a:t>
            </a:r>
          </a:p>
          <a:p>
            <a:endParaRPr lang="sk-SK"/>
          </a:p>
          <a:p>
            <a:r>
              <a:rPr lang="sk-SK"/>
              <a:t>ročne 450,000 mužov </a:t>
            </a:r>
          </a:p>
          <a:p>
            <a:r>
              <a:rPr lang="sk-SK"/>
              <a:t>v  Európe </a:t>
            </a:r>
          </a:p>
          <a:p>
            <a:endParaRPr lang="sk-SK"/>
          </a:p>
          <a:p>
            <a:r>
              <a:rPr lang="sk-SK"/>
              <a:t>PREVALENCIA</a:t>
            </a:r>
          </a:p>
          <a:p>
            <a:endParaRPr lang="sk-SK"/>
          </a:p>
          <a:p>
            <a:r>
              <a:rPr lang="sk-SK"/>
              <a:t>Viacej  ako 2,0mil. Mužov</a:t>
            </a:r>
          </a:p>
          <a:p>
            <a:r>
              <a:rPr lang="sk-SK"/>
              <a:t>V  Európe  žije  s  karcinómom </a:t>
            </a:r>
          </a:p>
          <a:p>
            <a:r>
              <a:rPr lang="sk-SK"/>
              <a:t>prostaty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CC326-1047-4EB4-AD20-1AAAB138AC86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0975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CC326-1047-4EB4-AD20-1AAAB138AC86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275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>
                <a:effectLst/>
                <a:latin typeface="Arial" panose="020B0604020202020204" pitchFamily="34" charset="0"/>
              </a:rPr>
              <a:t>Epidemiológia</a:t>
            </a:r>
            <a:r>
              <a:rPr lang="sk-SK">
                <a:effectLst/>
                <a:latin typeface="Courier New" panose="02070309020205020404" pitchFamily="49" charset="0"/>
              </a:rPr>
              <a:t>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Karcinóm krčka maternice je druhým najčastejším zhubným nádorom ženských pohlavných orgánov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a treťou najčastejšou príčinou smrti na rakovinu u žien v menej rozvinutých krajinách sveta. V roku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2012 sa odhadom diagnostikovalo na svete 527 600 prípadov a asi 265 700 úmrtí na toto ochorenie (V,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B). Karcinóm krčka maternice je dnes problémom aj v Európe, kde sa ročne diagnostikuje okolo 58 000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nových prípadov a na túto diagnózu zomrie okolo 24 000 žien (I, A).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Podľa údajov Národného onkologického registra Slovenskej republiky (NOR SR) sa v roku 2010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diagnostikovalo 593 nových prípadov karcinómu krčka maternice, čo predstavovalo hrubú incidenciu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21,2/100 000 a štandardizovanú incidenciu 15,0/100 000 (IV, C). Karcinómov in situ krčka maternice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bolo v tom istom roku diagnostikovaných 577 prípadov, čo predstavovalo hrubú incidenciu 20,7/100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000 a štandardizovanú incidenciu 17,2/100 000. Podľa údajov NOR SR mala vekovo-špecifická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incidencia v roku 2010 rastúci trend až od vekovej skupiny 30-34 rokov, kulminovala vo vekových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skupinách 40-44 až 55-59 rokov s následným postupným poklesom (IV, C). V uvedenom roku 2010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boli jednotlivé štádiá invazívneho karcinómu krčka maternice zastúpené nasledovne: I. štádium 48,5%,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II. štádium 12,7%, III. štádium 22,6%, IV. štádium 12,3% a neznáme 3,9% (IV, C).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Podľa údajov zo Štatistického úradu Slovenskej republiky zomrelo v roku 2016 na Slovensku 212 žien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s karcinómom krčka maternice, čo predstavuje hrubú mortalitu 7,7/100 000 a štandardizovanú mortalitu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4,6/100 000 (http://slovak.statistics.sk/; 2016). Slovensko podľa incidencie a mortality na karcinóm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krčka maternice sa zaraďuje do horšej polovice štátov Európy (ARBYN, M., 2010). Príčina je v tom,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že napriek tomu, že máme od 1.1.2008 platný zákon o organizovaní aktívneho skríningu rakoviny krčka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maternice, do dnešného dňa nie je uvedený do praxe. Oportúnny skríning nie je efektívny, čo spolu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s nízkym počtom očkovaných dievčat a žien proti ľudskému papiloma vírusu je príčinou nelichotivého </a:t>
            </a:r>
            <a:br>
              <a:rPr lang="sk-SK"/>
            </a:br>
            <a:r>
              <a:rPr lang="sk-SK">
                <a:effectLst/>
                <a:latin typeface="Arial" panose="020B0604020202020204" pitchFamily="34" charset="0"/>
              </a:rPr>
              <a:t>umiestenia Slovenska medzi štátmi v Európe. </a:t>
            </a:r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CC326-1047-4EB4-AD20-1AAAB138AC86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643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VšZP podporuje prevent. prehliadky, počet prevencií u nich na necelé 3 roky je necelých 14% tých, ktorí by sa prevencii mali podrobiť.</a:t>
            </a:r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0E7EA-6E16-43D6-997B-0AB0BB626899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1978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0E7EA-6E16-43D6-997B-0AB0BB626899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415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Tahoma" charset="0"/>
                <a:ea typeface="MS PGothic" charset="0"/>
              </a:rPr>
              <a:t>Welcome everyone to the meeting and thank them for coming</a:t>
            </a:r>
          </a:p>
          <a:p>
            <a:endParaRPr lang="en-GB" dirty="0">
              <a:latin typeface="Tahoma" charset="0"/>
              <a:ea typeface="MS PGothic" charset="0"/>
            </a:endParaRPr>
          </a:p>
          <a:p>
            <a:r>
              <a:rPr lang="en-GB" dirty="0">
                <a:latin typeface="Tahoma" charset="0"/>
                <a:ea typeface="MS PGothic" charset="0"/>
              </a:rPr>
              <a:t>In particular, I would like to thank the EU Commissioner for Health and Food Safety, </a:t>
            </a:r>
            <a:r>
              <a:rPr lang="en-GB" dirty="0" err="1">
                <a:latin typeface="Tahoma" charset="0"/>
                <a:ea typeface="MS PGothic" charset="0"/>
              </a:rPr>
              <a:t>Vytenis</a:t>
            </a:r>
            <a:r>
              <a:rPr lang="en-GB" dirty="0">
                <a:latin typeface="Tahoma" charset="0"/>
                <a:ea typeface="MS PGothic" charset="0"/>
              </a:rPr>
              <a:t> </a:t>
            </a:r>
            <a:r>
              <a:rPr lang="en-GB" dirty="0" err="1">
                <a:latin typeface="Tahoma" charset="0"/>
                <a:ea typeface="MS PGothic" charset="0"/>
              </a:rPr>
              <a:t>Andriukaitis</a:t>
            </a:r>
            <a:r>
              <a:rPr lang="en-GB" dirty="0">
                <a:latin typeface="Tahoma" charset="0"/>
                <a:ea typeface="MS PGothic" charset="0"/>
              </a:rPr>
              <a:t> for joining us and showing his support for this important issue  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112B2-8F5D-7140-901A-A01F8AD4CB31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85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F4AF5B94-EBAF-6604-1963-24D1F7B9F1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kumimoji="1"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9163">
              <a:defRPr kumimoji="1"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9163">
              <a:defRPr kumimoji="1"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9163">
              <a:defRPr kumimoji="1"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9163">
              <a:defRPr kumimoji="1"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85ECFA-613E-407F-BE38-EA6761278D12}" type="slidenum">
              <a:rPr kumimoji="0" lang="ru-RU" altLang="cs-CZ" sz="1200" b="0" smtClean="0"/>
              <a:pPr/>
              <a:t>17</a:t>
            </a:fld>
            <a:endParaRPr kumimoji="0" lang="ru-RU" altLang="cs-CZ" sz="1200" b="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3D0AEF3C-0999-8AFF-5061-D81790A1FD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381BB0A5-527E-F213-C4D0-61D26C6F9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560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2FE3F-2F0C-2C84-329B-5E089E510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4430E3-563E-3B37-06C7-8F7CEB5C0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CA09BFD-C06A-131E-BE28-E42519AF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3074B4A-4254-986A-D045-5BCD578E0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C7061CC-D4E0-ED5D-0AE8-6EE5F94B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277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846A51-5DA9-9ADF-EB13-4DC642820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07A8D17-69A5-9474-D3A0-7ECA478D2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17389E4-4D6C-7045-E48B-7AF31CDA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E8A74F2-E505-EBDE-D40C-7DC9433F1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9EB3D93-B01B-16C4-3AAF-7620711CA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306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012117AC-59E3-B1C2-279B-58FA260E5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1D85A95-EDA5-DA1C-B066-627FA632A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B2F917F-E350-42B0-CE56-E88207CC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1AE2BEB-C420-4FD0-5946-3384E7491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52E84F2-B663-66B3-C52B-2EF56D0D2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11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3B935F7-292F-4DD6-8F2D-8E6CE0226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6597353"/>
            <a:ext cx="6864087" cy="252711"/>
          </a:xfrm>
          <a:ln>
            <a:noFill/>
          </a:ln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4802F40-A249-4BEA-8065-E937439E50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4085" y="6237314"/>
            <a:ext cx="5327915" cy="252711"/>
          </a:xfrm>
          <a:ln>
            <a:noFill/>
          </a:ln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97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8164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5828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1266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9803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570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914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502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CD745-DBF4-7DE7-1D75-9E9E4E7AE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28FB3B2-2A54-A181-A1A6-9AA33E052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13307D-52B2-695D-2FFE-FC8031F4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38FEC50-6F1A-904D-54EB-3DEAFD68A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0C2E012-4542-59CC-F052-28BDD5FB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42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5951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2256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0512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1949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9399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0739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6875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2786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5402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923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854DD-8CB4-E2D6-1FA7-FFEBBC95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F68428-350B-F2A5-BEBD-A3D542DAA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18BBC8B-532C-60C2-1035-B3ACBEB4D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1E33C8F-9EEC-B8A6-3FCD-2F7A4A6E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3AA337A-0EE0-C8D8-C76A-CE91806D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593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4522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7103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3638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3711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048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B7970D-B749-B599-33D6-A03A24856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A297838-7F94-A4E7-DBBC-146F84975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4C06F1D-F7B6-DA7D-D9FC-8B0A52AEC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FF1F5B9-194E-2822-7027-736CAD711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23246B5-E49E-10FC-CD3A-C577FA9B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202B2DD-EE35-496F-0CA3-72794B91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818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DABF6-5396-A334-2229-0A99DA61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EED7F2-BC37-6D99-9F47-FAE2EC193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7368FCF-8B4C-67CB-2AEC-E52CD6A82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042427B-D456-46D8-21BD-BBCBFDD15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CCFF9FA-5851-A358-0391-DD7A00A26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BDA9D530-B9DE-DF50-209B-CA21FD4B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25832AB-7B52-A653-3584-F63CDFB0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2349A824-0E77-FF03-3519-299DE354F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517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51B631-114D-2B52-3DFB-9DCA2099B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A8CE822-D43F-AA8E-D47B-973680CF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E35BFE2-F8CB-E478-769C-49863C81C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8BF6290-9B56-E18B-1F91-99998FC9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6777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8B7BDF08-1290-7BA2-5431-395CDE771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B5DE887-C514-7966-A48F-30116424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70DD923-0811-186E-C51A-D81D601B8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4666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E3D3E-5569-AAD3-0CE6-76B8472C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70F1E5-72FC-FE02-D691-C582611EF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20B1159-9DE3-67B2-F4BE-830F373A8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CE5AEB7-989C-0495-8DA2-5596139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AEF402F-799F-EBFB-3698-999DBF144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872EA72-661A-F01F-9C47-073E24C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510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657550-2E2E-ED2C-C81B-B7888F0B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9DEFACD8-4CF1-4FC4-919D-4AC1F4B546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474895-84FD-8895-D0CA-EA5179FAC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A7818C7-ED20-75C9-416A-6E9456674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9EABC97-3D35-D6B8-02A6-3338699E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6345496-127D-0CB2-207C-BA7D6ECD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939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2260FA9-0462-FC97-862B-81BB0970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F89AE6-D847-C543-9FAD-E4B683C65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7545A17-02EE-70E5-7A59-F43E4D0E3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C9F4-962B-4066-BCFF-5DC05BB88CA8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9A4188B-6FA7-FF1D-3255-7AE70DF5A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88449EC-8E3E-F571-873D-B75D7EFD9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32AA5-9FEB-42DA-8070-F6A0A36A992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444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524AB-EFBE-4E3B-A062-9DFF3D14D6DD}" type="datetimeFigureOut">
              <a:rPr lang="sk-SK" smtClean="0"/>
              <a:t>15. 5. 2024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B30B8-9556-4B3C-B45D-1920631E8A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923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ADFC-3F5C-4252-B095-BB0FE316C2F3}" type="datetimeFigureOut">
              <a:rPr lang="sk-SK" smtClean="0"/>
              <a:pPr/>
              <a:t>15. 5. 2024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2A088-FA63-4DA7-AFC4-01A61CAE99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74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us.sk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id="{47C0AD41-5910-31C3-B5B2-45F3497D0A31}"/>
              </a:ext>
            </a:extLst>
          </p:cNvPr>
          <p:cNvSpPr txBox="1"/>
          <p:nvPr/>
        </p:nvSpPr>
        <p:spPr>
          <a:xfrm>
            <a:off x="317862" y="2593249"/>
            <a:ext cx="113164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b="1" i="0" u="none" strike="noStrike" baseline="0" dirty="0">
                <a:solidFill>
                  <a:srgbClr val="013B61"/>
                </a:solidFill>
                <a:latin typeface="AcherusGrotesque-Bold"/>
              </a:rPr>
              <a:t>Včasná diagnostika karcinómu prostaty na Slovensku</a:t>
            </a:r>
          </a:p>
          <a:p>
            <a:pPr algn="ctr"/>
            <a:r>
              <a:rPr lang="sk-SK" sz="3600" b="1" i="0" u="none" strike="noStrike" baseline="0" dirty="0">
                <a:solidFill>
                  <a:srgbClr val="013B61"/>
                </a:solidFill>
                <a:latin typeface="AcherusGrotesque-Bold"/>
              </a:rPr>
              <a:t>aktuálne možnosti populačného skríningu </a:t>
            </a:r>
          </a:p>
          <a:p>
            <a:pPr algn="l"/>
            <a:endParaRPr lang="sk-SK" b="1" dirty="0">
              <a:solidFill>
                <a:srgbClr val="013B61"/>
              </a:solidFill>
              <a:latin typeface="AcherusGrotesque-Bold"/>
            </a:endParaRPr>
          </a:p>
          <a:p>
            <a:pPr algn="ctr"/>
            <a:r>
              <a:rPr lang="sk-SK" sz="1800" b="0" i="0" u="none" strike="noStrike" baseline="0" dirty="0">
                <a:solidFill>
                  <a:srgbClr val="013B61"/>
                </a:solidFill>
                <a:latin typeface="AcherusGrotesque-Light"/>
              </a:rPr>
              <a:t>doc. MUDr. Ivan </a:t>
            </a:r>
            <a:r>
              <a:rPr lang="sk-SK" sz="1800" b="0" i="0" u="none" strike="noStrike" baseline="0" dirty="0" err="1">
                <a:solidFill>
                  <a:srgbClr val="013B61"/>
                </a:solidFill>
                <a:latin typeface="AcherusGrotesque-Light"/>
              </a:rPr>
              <a:t>Minčík</a:t>
            </a:r>
            <a:r>
              <a:rPr lang="sk-SK" sz="1800" b="0" i="0" u="none" strike="noStrike" baseline="0" dirty="0">
                <a:solidFill>
                  <a:srgbClr val="013B61"/>
                </a:solidFill>
                <a:latin typeface="AcherusGrotesque-Light"/>
              </a:rPr>
              <a:t>, PhD.</a:t>
            </a:r>
          </a:p>
          <a:p>
            <a:pPr algn="ctr"/>
            <a:r>
              <a:rPr lang="sk-SK" sz="1800" b="0" i="0" u="none" strike="noStrike" baseline="0" dirty="0">
                <a:solidFill>
                  <a:srgbClr val="013B61"/>
                </a:solidFill>
                <a:latin typeface="AcherusGrotesque-Light"/>
              </a:rPr>
              <a:t>Urologická   klinika Prešov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5DC4B18-AE9E-9561-3F6B-EFF1433F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20000" contrast="-40000"/>
          </a:blip>
          <a:srcRect l="9203" t="13302" r="11361" b="5721"/>
          <a:stretch/>
        </p:blipFill>
        <p:spPr>
          <a:xfrm>
            <a:off x="9933730" y="152238"/>
            <a:ext cx="1940408" cy="1897282"/>
          </a:xfrm>
          <a:prstGeom prst="bracketPair">
            <a:avLst/>
          </a:prstGeom>
        </p:spPr>
      </p:pic>
      <p:pic>
        <p:nvPicPr>
          <p:cNvPr id="3" name="Obrázok 2" descr="Domov">
            <a:hlinkClick r:id="rId3" tooltip="&quot;Domov&quot; "/>
            <a:extLst>
              <a:ext uri="{FF2B5EF4-FFF2-40B4-BE49-F238E27FC236}">
                <a16:creationId xmlns:a16="http://schemas.microsoft.com/office/drawing/2014/main" id="{7D58BB1C-F2B2-572C-0DEC-91B325294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2" y="451670"/>
            <a:ext cx="2002001" cy="955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76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8BA5DA57-2E65-42E6-A747-1C2FAF7D70DE}"/>
              </a:ext>
            </a:extLst>
          </p:cNvPr>
          <p:cNvSpPr txBox="1"/>
          <p:nvPr/>
        </p:nvSpPr>
        <p:spPr>
          <a:xfrm>
            <a:off x="882725" y="1468734"/>
            <a:ext cx="9649609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k-SK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Potvrdilo  sa , že tzv. </a:t>
            </a:r>
            <a:r>
              <a:rPr lang="sk-SK" sz="2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oportunný</a:t>
            </a:r>
            <a:r>
              <a:rPr lang="sk-SK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skríning  karcinómu  prostaty  je  neúčinný  a  neznižuje  mortalitu  na </a:t>
            </a:r>
            <a:r>
              <a:rPr lang="sk-SK" sz="2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PCa</a:t>
            </a:r>
            <a:r>
              <a:rPr lang="sk-SK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pričom  stúpa </a:t>
            </a:r>
            <a:r>
              <a:rPr lang="sk-SK" sz="2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incidencia</a:t>
            </a:r>
            <a:r>
              <a:rPr lang="sk-SK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primárne  metastatického  </a:t>
            </a:r>
            <a:r>
              <a:rPr lang="sk-SK" sz="2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Pca</a:t>
            </a:r>
            <a:r>
              <a:rPr lang="sk-SK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342900" indent="-342900">
              <a:buFont typeface="+mj-lt"/>
              <a:buAutoNum type="arabicPeriod"/>
            </a:pPr>
            <a:endParaRPr lang="sk-SK" sz="2400" dirty="0"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k-SK" sz="2400" dirty="0"/>
              <a:t>výrazné  pokroky  v  diagnostike a  liečbe </a:t>
            </a:r>
            <a:r>
              <a:rPr lang="sk-SK" sz="2400" dirty="0" err="1"/>
              <a:t>PCa</a:t>
            </a:r>
            <a:r>
              <a:rPr lang="sk-SK" sz="2400" dirty="0"/>
              <a:t>  v  poslednom  čase  odstránili najväčšie  nedostatky  " bývalého"  skríningu  karcinómu  prostaty </a:t>
            </a:r>
            <a:r>
              <a:rPr lang="sk-SK" sz="2400" dirty="0" err="1"/>
              <a:t>t.j</a:t>
            </a:r>
            <a:r>
              <a:rPr lang="sk-SK" sz="2400" dirty="0"/>
              <a:t>. </a:t>
            </a:r>
            <a:r>
              <a:rPr lang="sk-SK" sz="2400" b="1" dirty="0" err="1"/>
              <a:t>overdiagnosis</a:t>
            </a:r>
            <a:r>
              <a:rPr lang="sk-SK" sz="2400" b="1" dirty="0"/>
              <a:t> a </a:t>
            </a:r>
            <a:r>
              <a:rPr lang="sk-SK" sz="2400" b="1" dirty="0" err="1"/>
              <a:t>overtreatment</a:t>
            </a:r>
            <a:endParaRPr lang="sk-SK" sz="2400" b="1" dirty="0"/>
          </a:p>
          <a:p>
            <a:pPr marL="342900" indent="-342900">
              <a:buFont typeface="+mj-lt"/>
              <a:buAutoNum type="arabicPeriod"/>
            </a:pPr>
            <a:endParaRPr lang="sk-SK" sz="2400" dirty="0"/>
          </a:p>
          <a:p>
            <a:pPr marL="342900" indent="-342900">
              <a:buFont typeface="+mj-lt"/>
              <a:buAutoNum type="arabicPeriod"/>
            </a:pPr>
            <a:r>
              <a:rPr lang="sk-SK" sz="2400" dirty="0"/>
              <a:t>zlepšenie dostupnosti  vyšetrenia   PSA rozšírením možnosti  odberu krvi  na  PSA aj  u všeobecných  lekárov</a:t>
            </a:r>
          </a:p>
          <a:p>
            <a:pPr marL="342900" indent="-342900">
              <a:buFont typeface="+mj-lt"/>
              <a:buAutoNum type="arabicPeriod"/>
            </a:pPr>
            <a:endParaRPr lang="sk-SK" sz="2400" dirty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65D0763A-BDC7-4A09-8E18-E92F3942CC30}"/>
              </a:ext>
            </a:extLst>
          </p:cNvPr>
          <p:cNvSpPr txBox="1"/>
          <p:nvPr/>
        </p:nvSpPr>
        <p:spPr>
          <a:xfrm>
            <a:off x="3251200" y="477519"/>
            <a:ext cx="522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SKRÍNING  KARCINÓMU PROSTATY ?</a:t>
            </a:r>
          </a:p>
        </p:txBody>
      </p:sp>
    </p:spTree>
    <p:extLst>
      <p:ext uri="{BB962C8B-B14F-4D97-AF65-F5344CB8AC3E}">
        <p14:creationId xmlns:p14="http://schemas.microsoft.com/office/powerpoint/2010/main" val="657046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C34D064F-2D5F-92F8-9110-5C52BC6C7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22" t="1" r="15122" b="1486"/>
          <a:stretch/>
        </p:blipFill>
        <p:spPr>
          <a:xfrm>
            <a:off x="167269" y="0"/>
            <a:ext cx="4835911" cy="678214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58480F8-3FE7-F403-ACFB-5F11884817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15" t="24455" r="18765" b="11789"/>
          <a:stretch/>
        </p:blipFill>
        <p:spPr>
          <a:xfrm>
            <a:off x="6777604" y="75857"/>
            <a:ext cx="5061367" cy="678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69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AE30E6EC-F8CD-43F6-F49C-D6B8575A0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12"/>
          <a:stretch/>
        </p:blipFill>
        <p:spPr>
          <a:xfrm>
            <a:off x="567559" y="227931"/>
            <a:ext cx="7651655" cy="4404295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17DF3230-FBEB-8EA4-B1E0-7C469AE9D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36"/>
          <a:stretch/>
        </p:blipFill>
        <p:spPr>
          <a:xfrm>
            <a:off x="8639504" y="148309"/>
            <a:ext cx="3174124" cy="3429297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5C0CC867-4603-BBB0-41EB-69997CBF391D}"/>
              </a:ext>
            </a:extLst>
          </p:cNvPr>
          <p:cNvSpPr txBox="1"/>
          <p:nvPr/>
        </p:nvSpPr>
        <p:spPr>
          <a:xfrm>
            <a:off x="8692054" y="3392940"/>
            <a:ext cx="319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/>
              <a:t>VI.  Onkourologické  sympózium,2021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0A72440-6BE1-132C-463E-7E719CC16ED3}"/>
              </a:ext>
            </a:extLst>
          </p:cNvPr>
          <p:cNvSpPr txBox="1"/>
          <p:nvPr/>
        </p:nvSpPr>
        <p:spPr>
          <a:xfrm>
            <a:off x="8692054" y="4235488"/>
            <a:ext cx="3174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29. Výročná  konferencia  </a:t>
            </a:r>
            <a:r>
              <a:rPr lang="sk-SK" dirty="0" err="1"/>
              <a:t>SUS,2022</a:t>
            </a:r>
            <a:endParaRPr lang="sk-SK" dirty="0"/>
          </a:p>
          <a:p>
            <a:endParaRPr lang="sk-SK" dirty="0"/>
          </a:p>
          <a:p>
            <a:r>
              <a:rPr lang="sk-SK" dirty="0"/>
              <a:t>30 Výročná  konferencia  </a:t>
            </a:r>
            <a:r>
              <a:rPr lang="sk-SK" dirty="0" err="1"/>
              <a:t>SUS,2023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8360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80C24526-E27A-35C9-47C6-26BAFC09B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67" r="26" b="1854"/>
          <a:stretch/>
        </p:blipFill>
        <p:spPr>
          <a:xfrm>
            <a:off x="379379" y="93127"/>
            <a:ext cx="11624553" cy="650222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65DD42F-5889-2E96-765F-85ED7BC12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52" y="1885801"/>
            <a:ext cx="694695" cy="831715"/>
          </a:xfrm>
          <a:prstGeom prst="rect">
            <a:avLst/>
          </a:prstGeom>
        </p:spPr>
      </p:pic>
      <p:sp>
        <p:nvSpPr>
          <p:cNvPr id="7" name="Šípka: doprava 6">
            <a:extLst>
              <a:ext uri="{FF2B5EF4-FFF2-40B4-BE49-F238E27FC236}">
                <a16:creationId xmlns:a16="http://schemas.microsoft.com/office/drawing/2014/main" id="{21A439B3-095E-777D-404D-BFEB956685E4}"/>
              </a:ext>
            </a:extLst>
          </p:cNvPr>
          <p:cNvSpPr/>
          <p:nvPr/>
        </p:nvSpPr>
        <p:spPr>
          <a:xfrm rot="11311551">
            <a:off x="4611251" y="1780742"/>
            <a:ext cx="962476" cy="318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58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36493C99-90D7-6A35-39CC-258D2C6CA89C}"/>
              </a:ext>
            </a:extLst>
          </p:cNvPr>
          <p:cNvSpPr txBox="1"/>
          <p:nvPr/>
        </p:nvSpPr>
        <p:spPr>
          <a:xfrm>
            <a:off x="1794510" y="3626882"/>
            <a:ext cx="6926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effectLst/>
              </a:rPr>
              <a:t>the meeting of EU Health Ministers taking place  Friday 09 December.</a:t>
            </a: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192CCFF4-AFEC-47DD-C6A2-40996D280965}"/>
              </a:ext>
            </a:extLst>
          </p:cNvPr>
          <p:cNvSpPr txBox="1"/>
          <p:nvPr/>
        </p:nvSpPr>
        <p:spPr>
          <a:xfrm>
            <a:off x="1117534" y="5175046"/>
            <a:ext cx="99569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</a:rPr>
              <a:t>Recommendations </a:t>
            </a:r>
            <a:r>
              <a:rPr lang="sk-SK" sz="2000" b="1" dirty="0" err="1">
                <a:solidFill>
                  <a:srgbClr val="FF0000"/>
                </a:solidFill>
                <a:effectLst/>
              </a:rPr>
              <a:t>from</a:t>
            </a:r>
            <a:r>
              <a:rPr lang="sk-SK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Ministers  include the six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tumour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types of</a:t>
            </a:r>
            <a:endParaRPr lang="sk-SK" sz="2000" b="1" dirty="0">
              <a:solidFill>
                <a:srgbClr val="FF0000"/>
              </a:solidFill>
              <a:effectLst/>
            </a:endParaRPr>
          </a:p>
          <a:p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</a:rPr>
              <a:t>BREAST, CERVICAL, COLORECTAL, LUNG, PROSTATE AND GASTRIC. </a:t>
            </a:r>
            <a:endParaRPr lang="sk-SK" sz="2000" b="1" dirty="0">
              <a:solidFill>
                <a:srgbClr val="FF0000"/>
              </a:solidFill>
              <a:effectLst/>
            </a:endParaRPr>
          </a:p>
          <a:p>
            <a:endParaRPr lang="sk-SK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  <a:effectLst/>
              </a:rPr>
              <a:t>This is a significant milestone for urological care </a:t>
            </a:r>
            <a:r>
              <a:rPr lang="en-US" dirty="0">
                <a:solidFill>
                  <a:srgbClr val="000000"/>
                </a:solidFill>
                <a:effectLst/>
              </a:rPr>
              <a:t>on 9 December </a:t>
            </a: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AF504076-E950-B14E-6140-672A21789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339329"/>
            <a:ext cx="11858625" cy="2047875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5DABE1B9-82BC-003F-A887-A80571B7E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556" y="2337232"/>
            <a:ext cx="771820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5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A6E653C-3783-41B3-B6BA-265BECECC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771" r="430"/>
          <a:stretch/>
        </p:blipFill>
        <p:spPr bwMode="auto">
          <a:xfrm>
            <a:off x="2511044" y="1429183"/>
            <a:ext cx="3584957" cy="25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1" name="Tijdelijke aanduiding voor inhoud 3">
            <a:extLst>
              <a:ext uri="{FF2B5EF4-FFF2-40B4-BE49-F238E27FC236}">
                <a16:creationId xmlns:a16="http://schemas.microsoft.com/office/drawing/2014/main" id="{BE0F6D7B-969B-444B-90C1-74F661AF99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4334" t="22383" b="6726"/>
          <a:stretch/>
        </p:blipFill>
        <p:spPr bwMode="auto">
          <a:xfrm>
            <a:off x="6459079" y="329336"/>
            <a:ext cx="5199733" cy="630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2" name="Tijdelijke aanduiding voor inhoud 3">
            <a:extLst>
              <a:ext uri="{FF2B5EF4-FFF2-40B4-BE49-F238E27FC236}">
                <a16:creationId xmlns:a16="http://schemas.microsoft.com/office/drawing/2014/main" id="{12326184-2B67-476E-8F5E-59960CDAF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455" r="430" b="20541"/>
          <a:stretch/>
        </p:blipFill>
        <p:spPr bwMode="auto">
          <a:xfrm>
            <a:off x="2511044" y="977136"/>
            <a:ext cx="3584957" cy="43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3" name="Tijdelijke aanduiding voor inhoud 3">
            <a:extLst>
              <a:ext uri="{FF2B5EF4-FFF2-40B4-BE49-F238E27FC236}">
                <a16:creationId xmlns:a16="http://schemas.microsoft.com/office/drawing/2014/main" id="{8ECB9CD8-EAEA-4599-8B03-71C36329A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7" r="430" b="59982"/>
          <a:stretch/>
        </p:blipFill>
        <p:spPr bwMode="auto">
          <a:xfrm>
            <a:off x="2511044" y="329336"/>
            <a:ext cx="3584957" cy="64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483A7C2-BDAC-44C4-9963-492CE39F68FF}"/>
              </a:ext>
            </a:extLst>
          </p:cNvPr>
          <p:cNvSpPr txBox="1"/>
          <p:nvPr/>
        </p:nvSpPr>
        <p:spPr>
          <a:xfrm>
            <a:off x="533188" y="3586469"/>
            <a:ext cx="249673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1F497D"/>
                </a:solidFill>
                <a:latin typeface="Times New Roman" panose="02020603050405020304" pitchFamily="18" charset="0"/>
                <a:ea typeface="MS PGothic" charset="0"/>
                <a:cs typeface="Times New Roman" panose="02020603050405020304" pitchFamily="18" charset="0"/>
              </a:rPr>
              <a:t>Early Detection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1F497D"/>
                </a:solidFill>
                <a:latin typeface="Times New Roman" panose="02020603050405020304" pitchFamily="18" charset="0"/>
                <a:ea typeface="MS PGothic" charset="0"/>
                <a:cs typeface="Times New Roman" panose="02020603050405020304" pitchFamily="18" charset="0"/>
              </a:rPr>
              <a:t>in well informed men </a:t>
            </a:r>
          </a:p>
        </p:txBody>
      </p:sp>
      <p:pic>
        <p:nvPicPr>
          <p:cNvPr id="15" name="Tijdelijke aanduiding voor inhoud 5">
            <a:extLst>
              <a:ext uri="{FF2B5EF4-FFF2-40B4-BE49-F238E27FC236}">
                <a16:creationId xmlns:a16="http://schemas.microsoft.com/office/drawing/2014/main" id="{CD22B191-D9C9-41FD-82F8-9DDCACAB0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117659" y="2386491"/>
            <a:ext cx="2371725" cy="33015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96AFDF-8CAD-45E6-A57E-03D8FFEB93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898" b="32520"/>
          <a:stretch/>
        </p:blipFill>
        <p:spPr>
          <a:xfrm>
            <a:off x="3898214" y="6547908"/>
            <a:ext cx="3986105" cy="317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9D2941-73D1-40A6-9340-7FD6A2E7CC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398" b="36808"/>
          <a:stretch/>
        </p:blipFill>
        <p:spPr>
          <a:xfrm>
            <a:off x="700836" y="6478419"/>
            <a:ext cx="3481769" cy="3730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0E582B-48A7-4C00-97F3-16DD70726F99}"/>
              </a:ext>
            </a:extLst>
          </p:cNvPr>
          <p:cNvSpPr/>
          <p:nvPr/>
        </p:nvSpPr>
        <p:spPr>
          <a:xfrm>
            <a:off x="9118229" y="2855634"/>
            <a:ext cx="919410" cy="5456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nl-B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F471AB-FB54-4DBB-AD84-8FB6BE007E8B}"/>
              </a:ext>
            </a:extLst>
          </p:cNvPr>
          <p:cNvSpPr/>
          <p:nvPr/>
        </p:nvSpPr>
        <p:spPr>
          <a:xfrm>
            <a:off x="9118229" y="4744261"/>
            <a:ext cx="919410" cy="5456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nl-BE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Afbeelding 2">
            <a:extLst>
              <a:ext uri="{FF2B5EF4-FFF2-40B4-BE49-F238E27FC236}">
                <a16:creationId xmlns:a16="http://schemas.microsoft.com/office/drawing/2014/main" id="{58B7F74A-2DC5-4F08-963C-6C575B96E2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2" r="56979"/>
          <a:stretch/>
        </p:blipFill>
        <p:spPr>
          <a:xfrm>
            <a:off x="409095" y="290547"/>
            <a:ext cx="778776" cy="68603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9967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FEAE4EA-0CCA-81E1-A64E-6471ADE20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32" y="249382"/>
            <a:ext cx="10745368" cy="635923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CCD9AE1-CC1B-3AB3-C67A-5B970A594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" y="5262482"/>
            <a:ext cx="3423495" cy="143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07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>
            <a:extLst>
              <a:ext uri="{FF2B5EF4-FFF2-40B4-BE49-F238E27FC236}">
                <a16:creationId xmlns:a16="http://schemas.microsoft.com/office/drawing/2014/main" id="{A514499E-8D4E-5C7B-7481-387568553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689" y="551535"/>
            <a:ext cx="90852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Ciele projektu v  SR</a:t>
            </a:r>
            <a:endParaRPr lang="en-US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494E5E73-82CB-0C25-CD8A-D22312175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200400"/>
            <a:ext cx="678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cs-CZ" sz="320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</a:t>
            </a:r>
            <a:endParaRPr lang="cs-CZ" sz="3200">
              <a:latin typeface="Arial" charset="0"/>
            </a:endParaRPr>
          </a:p>
        </p:txBody>
      </p:sp>
      <p:sp>
        <p:nvSpPr>
          <p:cNvPr id="58372" name="Rectangle 41">
            <a:extLst>
              <a:ext uri="{FF2B5EF4-FFF2-40B4-BE49-F238E27FC236}">
                <a16:creationId xmlns:a16="http://schemas.microsoft.com/office/drawing/2014/main" id="{EC669FC4-59DE-0B20-4DEA-C6A510428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56" y="2702718"/>
            <a:ext cx="745966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primárny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cieľ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1">
              <a:spcBef>
                <a:spcPct val="0"/>
              </a:spcBef>
              <a:buFontTx/>
              <a:buChar char="-"/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zníženie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mortality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cs-CZ" altLang="cs-CZ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Sekundárny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cieľ</a:t>
            </a:r>
            <a:r>
              <a:rPr lang="cs-CZ" alt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:</a:t>
            </a:r>
          </a:p>
          <a:p>
            <a:pPr lvl="1">
              <a:spcBef>
                <a:spcPct val="0"/>
              </a:spcBef>
              <a:buFontTx/>
              <a:buChar char="-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záchyt </a:t>
            </a: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väčšieho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množstva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včasných </a:t>
            </a: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štádií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menšieho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množstva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pokročilých </a:t>
            </a: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štádií</a:t>
            </a:r>
            <a:endParaRPr lang="cs-CZ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cs-CZ" alt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B6725B7-10FA-6242-0603-598AA28D6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0" t="27684" r="11684" b="37329"/>
          <a:stretch/>
        </p:blipFill>
        <p:spPr>
          <a:xfrm>
            <a:off x="8393373" y="955343"/>
            <a:ext cx="3289702" cy="2879678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EB684F9E-3435-2221-FCB4-1A94A79D0AB3}"/>
              </a:ext>
            </a:extLst>
          </p:cNvPr>
          <p:cNvSpPr txBox="1"/>
          <p:nvPr/>
        </p:nvSpPr>
        <p:spPr>
          <a:xfrm>
            <a:off x="8598089" y="4267200"/>
            <a:ext cx="344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MOVEMBER</a:t>
            </a:r>
            <a:r>
              <a:rPr lang="sk-SK" dirty="0"/>
              <a:t>   2023</a:t>
            </a:r>
          </a:p>
        </p:txBody>
      </p:sp>
    </p:spTree>
    <p:extLst>
      <p:ext uri="{BB962C8B-B14F-4D97-AF65-F5344CB8AC3E}">
        <p14:creationId xmlns:p14="http://schemas.microsoft.com/office/powerpoint/2010/main" val="3200646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délník 40">
            <a:extLst>
              <a:ext uri="{FF2B5EF4-FFF2-40B4-BE49-F238E27FC236}">
                <a16:creationId xmlns:a16="http://schemas.microsoft.com/office/drawing/2014/main" id="{E181F19F-D899-F530-5D7E-9E4F74403031}"/>
              </a:ext>
            </a:extLst>
          </p:cNvPr>
          <p:cNvSpPr/>
          <p:nvPr/>
        </p:nvSpPr>
        <p:spPr>
          <a:xfrm>
            <a:off x="7862889" y="4124325"/>
            <a:ext cx="1011237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050" dirty="0" err="1">
                <a:solidFill>
                  <a:schemeClr val="accent6">
                    <a:lumMod val="10000"/>
                  </a:schemeClr>
                </a:solidFill>
              </a:rPr>
              <a:t>Urológ</a:t>
            </a:r>
            <a:endParaRPr lang="cs-CZ" sz="105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EF34D8A9-2D0F-697B-A427-DE2C1E6B8F84}"/>
              </a:ext>
            </a:extLst>
          </p:cNvPr>
          <p:cNvSpPr/>
          <p:nvPr/>
        </p:nvSpPr>
        <p:spPr>
          <a:xfrm>
            <a:off x="5757863" y="2211388"/>
            <a:ext cx="1852612" cy="614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750" dirty="0" err="1">
                <a:solidFill>
                  <a:schemeClr val="accent6">
                    <a:lumMod val="10000"/>
                  </a:schemeClr>
                </a:solidFill>
              </a:rPr>
              <a:t>Odmítnutie</a:t>
            </a:r>
            <a:r>
              <a:rPr lang="cs-CZ" sz="750" dirty="0">
                <a:solidFill>
                  <a:schemeClr val="accent6">
                    <a:lumMod val="10000"/>
                  </a:schemeClr>
                </a:solidFill>
              </a:rPr>
              <a:t> účasti </a:t>
            </a:r>
          </a:p>
          <a:p>
            <a:pPr algn="ctr">
              <a:defRPr/>
            </a:pPr>
            <a:r>
              <a:rPr lang="cs-CZ" sz="750" dirty="0">
                <a:solidFill>
                  <a:schemeClr val="accent6">
                    <a:lumMod val="10000"/>
                  </a:schemeClr>
                </a:solidFill>
              </a:rPr>
              <a:t>Opakované </a:t>
            </a:r>
            <a:r>
              <a:rPr lang="cs-CZ" sz="750" dirty="0" err="1">
                <a:solidFill>
                  <a:schemeClr val="accent6">
                    <a:lumMod val="10000"/>
                  </a:schemeClr>
                </a:solidFill>
              </a:rPr>
              <a:t>oslovenie</a:t>
            </a:r>
            <a:r>
              <a:rPr lang="cs-CZ" sz="750" dirty="0">
                <a:solidFill>
                  <a:schemeClr val="accent6">
                    <a:lumMod val="10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cs-CZ" sz="750" dirty="0">
                <a:solidFill>
                  <a:schemeClr val="accent6">
                    <a:lumMod val="10000"/>
                  </a:schemeClr>
                </a:solidFill>
              </a:rPr>
              <a:t>za 2 roky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1CFB833-1B70-E828-B6F9-2E9CDF77F409}"/>
              </a:ext>
            </a:extLst>
          </p:cNvPr>
          <p:cNvSpPr/>
          <p:nvPr/>
        </p:nvSpPr>
        <p:spPr>
          <a:xfrm>
            <a:off x="5930901" y="3613151"/>
            <a:ext cx="658813" cy="384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050" dirty="0" err="1">
                <a:solidFill>
                  <a:schemeClr val="accent6">
                    <a:lumMod val="10000"/>
                  </a:schemeClr>
                </a:solidFill>
              </a:rPr>
              <a:t>Účasť</a:t>
            </a:r>
            <a:endParaRPr lang="cs-CZ" sz="105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97285" name="Nadpis 2">
            <a:extLst>
              <a:ext uri="{FF2B5EF4-FFF2-40B4-BE49-F238E27FC236}">
                <a16:creationId xmlns:a16="http://schemas.microsoft.com/office/drawing/2014/main" id="{910EC09F-FCA2-C716-93FC-FF98CA1B965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414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/>
              <a:t>Návrh schémy pre  program včasného záchytu karcinomu prostaty</a:t>
            </a:r>
            <a:br>
              <a:rPr lang="cs-CZ" altLang="cs-CZ" sz="3200"/>
            </a:br>
            <a:r>
              <a:rPr lang="cs-CZ" altLang="cs-CZ" sz="3200" u="sng"/>
              <a:t>PRAKTICKÝ LEKÁR (PL)</a:t>
            </a:r>
          </a:p>
        </p:txBody>
      </p:sp>
      <p:sp>
        <p:nvSpPr>
          <p:cNvPr id="30" name="Obdélník: se zakulacenými rohy 54">
            <a:extLst>
              <a:ext uri="{FF2B5EF4-FFF2-40B4-BE49-F238E27FC236}">
                <a16:creationId xmlns:a16="http://schemas.microsoft.com/office/drawing/2014/main" id="{E2D5E4C6-7159-E695-F99C-6FF30772C94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051" y="3243263"/>
            <a:ext cx="2525713" cy="1763712"/>
          </a:xfrm>
          <a:prstGeom prst="roundRect">
            <a:avLst>
              <a:gd name="adj" fmla="val 1015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cs-CZ" sz="750">
                <a:solidFill>
                  <a:schemeClr val="accent6">
                    <a:lumMod val="10000"/>
                  </a:schemeClr>
                </a:solidFill>
              </a:rPr>
              <a:t>Vstupné </a:t>
            </a:r>
            <a:r>
              <a:rPr lang="cs-CZ" sz="750" dirty="0">
                <a:solidFill>
                  <a:schemeClr val="accent6">
                    <a:lumMod val="10000"/>
                  </a:schemeClr>
                </a:solidFill>
              </a:rPr>
              <a:t>kritéria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1050">
                <a:solidFill>
                  <a:schemeClr val="accent6">
                    <a:lumMod val="10000"/>
                  </a:schemeClr>
                </a:solidFill>
              </a:rPr>
              <a:t>vek 50–70</a:t>
            </a:r>
            <a:r>
              <a:rPr lang="cs-CZ" sz="1050" baseline="30000">
                <a:solidFill>
                  <a:srgbClr val="FF0000"/>
                </a:solidFill>
              </a:rPr>
              <a:t>2</a:t>
            </a:r>
            <a:r>
              <a:rPr lang="cs-CZ" sz="1050">
                <a:solidFill>
                  <a:schemeClr val="accent6">
                    <a:lumMod val="10000"/>
                  </a:schemeClr>
                </a:solidFill>
              </a:rPr>
              <a:t> rokov </a:t>
            </a:r>
            <a:endParaRPr lang="cs-CZ" sz="1050" dirty="0">
              <a:solidFill>
                <a:schemeClr val="accent6">
                  <a:lumMod val="10000"/>
                </a:schemeClr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bez anamnézy C61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1050">
                <a:solidFill>
                  <a:schemeClr val="accent6">
                    <a:lumMod val="10000"/>
                  </a:schemeClr>
                </a:solidFill>
              </a:rPr>
              <a:t>bez suspekcie </a:t>
            </a: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na C61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1050">
                <a:solidFill>
                  <a:schemeClr val="accent6">
                    <a:lumMod val="10000"/>
                  </a:schemeClr>
                </a:solidFill>
              </a:rPr>
              <a:t>PL nerobil </a:t>
            </a: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PSA </a:t>
            </a:r>
            <a:r>
              <a:rPr lang="cs-CZ" sz="1050">
                <a:solidFill>
                  <a:schemeClr val="accent6">
                    <a:lumMod val="10000"/>
                  </a:schemeClr>
                </a:solidFill>
              </a:rPr>
              <a:t>v poslednýchch 2 rokoch</a:t>
            </a:r>
            <a:endParaRPr lang="cs-CZ" sz="1050" dirty="0">
              <a:solidFill>
                <a:schemeClr val="accent6">
                  <a:lumMod val="10000"/>
                </a:schemeClr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1050" u="sng">
                <a:solidFill>
                  <a:schemeClr val="accent6">
                    <a:lumMod val="10000"/>
                  </a:schemeClr>
                </a:solidFill>
              </a:rPr>
              <a:t>Pac. nie  je dispenzarizovaný  u urologa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endParaRPr lang="cs-CZ" sz="1050" u="sng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7" name="Šipka: dolů 46">
            <a:extLst>
              <a:ext uri="{FF2B5EF4-FFF2-40B4-BE49-F238E27FC236}">
                <a16:creationId xmlns:a16="http://schemas.microsoft.com/office/drawing/2014/main" id="{AB3316C1-7F2B-69A5-3D57-8B626D62B96C}"/>
              </a:ext>
            </a:extLst>
          </p:cNvPr>
          <p:cNvSpPr/>
          <p:nvPr/>
        </p:nvSpPr>
        <p:spPr>
          <a:xfrm rot="14671764">
            <a:off x="6698457" y="3194844"/>
            <a:ext cx="188912" cy="508000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84D0D547-77AD-BFC7-FA88-B8DDBC6A7278}"/>
              </a:ext>
            </a:extLst>
          </p:cNvPr>
          <p:cNvSpPr/>
          <p:nvPr/>
        </p:nvSpPr>
        <p:spPr>
          <a:xfrm>
            <a:off x="4165601" y="2852738"/>
            <a:ext cx="1012825" cy="614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200" dirty="0" err="1">
                <a:solidFill>
                  <a:schemeClr val="accent6">
                    <a:lumMod val="10000"/>
                  </a:schemeClr>
                </a:solidFill>
              </a:rPr>
              <a:t>Poučenie</a:t>
            </a:r>
            <a:r>
              <a:rPr lang="cs-CZ" sz="1200" dirty="0">
                <a:solidFill>
                  <a:schemeClr val="accent6">
                    <a:lumMod val="10000"/>
                  </a:schemeClr>
                </a:solidFill>
              </a:rPr>
              <a:t> pacienta</a:t>
            </a:r>
            <a:endParaRPr lang="cs-CZ" sz="788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89F000AB-E637-DBBC-4407-82CE350E4E14}"/>
              </a:ext>
            </a:extLst>
          </p:cNvPr>
          <p:cNvSpPr/>
          <p:nvPr/>
        </p:nvSpPr>
        <p:spPr>
          <a:xfrm>
            <a:off x="7013576" y="3105151"/>
            <a:ext cx="658813" cy="354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PSA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900" dirty="0">
                <a:solidFill>
                  <a:schemeClr val="accent6">
                    <a:lumMod val="10000"/>
                  </a:schemeClr>
                </a:solidFill>
              </a:rPr>
              <a:t>&lt;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1</a:t>
            </a:r>
          </a:p>
          <a:p>
            <a:pPr algn="ctr">
              <a:defRPr/>
            </a:pP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(- -)</a:t>
            </a: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0FD3D4CA-2F94-2908-BC43-BD42CC8C9FFF}"/>
              </a:ext>
            </a:extLst>
          </p:cNvPr>
          <p:cNvSpPr/>
          <p:nvPr/>
        </p:nvSpPr>
        <p:spPr>
          <a:xfrm>
            <a:off x="7016750" y="3643313"/>
            <a:ext cx="66040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PSA 1–3 </a:t>
            </a:r>
          </a:p>
          <a:p>
            <a:pPr algn="ctr"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(-)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2F6D0976-7946-5EA5-3C02-93FCC3D243E4}"/>
              </a:ext>
            </a:extLst>
          </p:cNvPr>
          <p:cNvSpPr/>
          <p:nvPr/>
        </p:nvSpPr>
        <p:spPr>
          <a:xfrm>
            <a:off x="6891339" y="4132263"/>
            <a:ext cx="898525" cy="354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PSA </a:t>
            </a:r>
            <a:r>
              <a:rPr lang="en-US" sz="1050" dirty="0">
                <a:solidFill>
                  <a:schemeClr val="accent6">
                    <a:lumMod val="10000"/>
                  </a:schemeClr>
                </a:solidFill>
              </a:rPr>
              <a:t>&gt;</a:t>
            </a: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 3 </a:t>
            </a:r>
          </a:p>
          <a:p>
            <a:pPr algn="ctr"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(+)</a:t>
            </a:r>
          </a:p>
        </p:txBody>
      </p:sp>
      <p:sp>
        <p:nvSpPr>
          <p:cNvPr id="38" name="Šipka: dolů 37">
            <a:extLst>
              <a:ext uri="{FF2B5EF4-FFF2-40B4-BE49-F238E27FC236}">
                <a16:creationId xmlns:a16="http://schemas.microsoft.com/office/drawing/2014/main" id="{98260436-C6A7-8695-595F-2B830ECD9E82}"/>
              </a:ext>
            </a:extLst>
          </p:cNvPr>
          <p:cNvSpPr/>
          <p:nvPr/>
        </p:nvSpPr>
        <p:spPr>
          <a:xfrm rot="16200000">
            <a:off x="6746082" y="3553619"/>
            <a:ext cx="188912" cy="5080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sp>
        <p:nvSpPr>
          <p:cNvPr id="52" name="Šipka: dolů 51">
            <a:extLst>
              <a:ext uri="{FF2B5EF4-FFF2-40B4-BE49-F238E27FC236}">
                <a16:creationId xmlns:a16="http://schemas.microsoft.com/office/drawing/2014/main" id="{69E3AF27-D6A7-02C4-B791-3C1BDA345046}"/>
              </a:ext>
            </a:extLst>
          </p:cNvPr>
          <p:cNvSpPr/>
          <p:nvPr/>
        </p:nvSpPr>
        <p:spPr>
          <a:xfrm rot="16200000">
            <a:off x="6746082" y="3553619"/>
            <a:ext cx="188912" cy="508000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sp>
        <p:nvSpPr>
          <p:cNvPr id="53" name="Šipka: zahnutá nahoru 52">
            <a:extLst>
              <a:ext uri="{FF2B5EF4-FFF2-40B4-BE49-F238E27FC236}">
                <a16:creationId xmlns:a16="http://schemas.microsoft.com/office/drawing/2014/main" id="{CA70C2F6-4417-EE08-567F-00EC7825DFB1}"/>
              </a:ext>
            </a:extLst>
          </p:cNvPr>
          <p:cNvSpPr/>
          <p:nvPr/>
        </p:nvSpPr>
        <p:spPr>
          <a:xfrm rot="16200000">
            <a:off x="7746207" y="3598070"/>
            <a:ext cx="215900" cy="287337"/>
          </a:xfrm>
          <a:prstGeom prst="curvedUp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>
              <a:solidFill>
                <a:schemeClr val="tx1"/>
              </a:solidFill>
            </a:endParaRPr>
          </a:p>
        </p:txBody>
      </p:sp>
      <p:sp>
        <p:nvSpPr>
          <p:cNvPr id="57" name="Šipka: zahnutá nahoru 56">
            <a:extLst>
              <a:ext uri="{FF2B5EF4-FFF2-40B4-BE49-F238E27FC236}">
                <a16:creationId xmlns:a16="http://schemas.microsoft.com/office/drawing/2014/main" id="{2E44DE80-1B06-059C-01D6-E11DBDF6E1BC}"/>
              </a:ext>
            </a:extLst>
          </p:cNvPr>
          <p:cNvSpPr/>
          <p:nvPr/>
        </p:nvSpPr>
        <p:spPr>
          <a:xfrm rot="16200000">
            <a:off x="7717632" y="3145632"/>
            <a:ext cx="215900" cy="287337"/>
          </a:xfrm>
          <a:prstGeom prst="curvedUp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>
              <a:solidFill>
                <a:schemeClr val="tx1"/>
              </a:solidFill>
            </a:endParaRPr>
          </a:p>
        </p:txBody>
      </p:sp>
      <p:sp>
        <p:nvSpPr>
          <p:cNvPr id="58" name="Obdélník 57">
            <a:extLst>
              <a:ext uri="{FF2B5EF4-FFF2-40B4-BE49-F238E27FC236}">
                <a16:creationId xmlns:a16="http://schemas.microsoft.com/office/drawing/2014/main" id="{45EE70C1-B522-86EF-81B2-D341EA0EC5C4}"/>
              </a:ext>
            </a:extLst>
          </p:cNvPr>
          <p:cNvSpPr/>
          <p:nvPr/>
        </p:nvSpPr>
        <p:spPr>
          <a:xfrm>
            <a:off x="8040688" y="3076575"/>
            <a:ext cx="773112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PSA za 4 roky</a:t>
            </a:r>
          </a:p>
        </p:txBody>
      </p:sp>
      <p:sp>
        <p:nvSpPr>
          <p:cNvPr id="61" name="Obdélník 60">
            <a:extLst>
              <a:ext uri="{FF2B5EF4-FFF2-40B4-BE49-F238E27FC236}">
                <a16:creationId xmlns:a16="http://schemas.microsoft.com/office/drawing/2014/main" id="{0044BF6D-5468-8310-156B-795A8228DAA0}"/>
              </a:ext>
            </a:extLst>
          </p:cNvPr>
          <p:cNvSpPr/>
          <p:nvPr/>
        </p:nvSpPr>
        <p:spPr>
          <a:xfrm>
            <a:off x="8040688" y="3546476"/>
            <a:ext cx="773112" cy="354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PSA za 2 roky</a:t>
            </a:r>
          </a:p>
        </p:txBody>
      </p:sp>
      <p:sp>
        <p:nvSpPr>
          <p:cNvPr id="64" name="Šipka: dolů 63">
            <a:extLst>
              <a:ext uri="{FF2B5EF4-FFF2-40B4-BE49-F238E27FC236}">
                <a16:creationId xmlns:a16="http://schemas.microsoft.com/office/drawing/2014/main" id="{096E6EEF-26C6-E288-EED2-F167D22727FD}"/>
              </a:ext>
            </a:extLst>
          </p:cNvPr>
          <p:cNvSpPr/>
          <p:nvPr/>
        </p:nvSpPr>
        <p:spPr>
          <a:xfrm rot="16200000">
            <a:off x="7770814" y="4146551"/>
            <a:ext cx="134937" cy="322263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pic>
        <p:nvPicPr>
          <p:cNvPr id="97299" name="Grafický objekt 3" descr="Lékař samčího pohlaví obrys">
            <a:extLst>
              <a:ext uri="{FF2B5EF4-FFF2-40B4-BE49-F238E27FC236}">
                <a16:creationId xmlns:a16="http://schemas.microsoft.com/office/drawing/2014/main" id="{C94783D5-2D76-1397-483F-E640E636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271145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Obdélník: se zakulacenými rohy 54">
            <a:extLst>
              <a:ext uri="{FF2B5EF4-FFF2-40B4-BE49-F238E27FC236}">
                <a16:creationId xmlns:a16="http://schemas.microsoft.com/office/drawing/2014/main" id="{CCD05F3C-C280-D211-C512-71F5BB5671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47814" y="2455864"/>
            <a:ext cx="1220787" cy="300037"/>
          </a:xfrm>
          <a:prstGeom prst="roundRect">
            <a:avLst>
              <a:gd name="adj" fmla="val 1015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cs-CZ" sz="1200">
                <a:solidFill>
                  <a:schemeClr val="accent6">
                    <a:lumMod val="10000"/>
                  </a:schemeClr>
                </a:solidFill>
              </a:rPr>
              <a:t>Praktický l</a:t>
            </a:r>
            <a:endParaRPr lang="cs-CZ" sz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16A5280A-A659-67C4-2EE8-54DD7725633E}"/>
              </a:ext>
            </a:extLst>
          </p:cNvPr>
          <p:cNvSpPr/>
          <p:nvPr/>
        </p:nvSpPr>
        <p:spPr>
          <a:xfrm>
            <a:off x="1816100" y="5093493"/>
            <a:ext cx="6997700" cy="598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900" baseline="30000">
                <a:solidFill>
                  <a:srgbClr val="FF0000"/>
                </a:solidFill>
              </a:rPr>
              <a:t>1</a:t>
            </a:r>
            <a:r>
              <a:rPr lang="cs-CZ" sz="900">
                <a:solidFill>
                  <a:srgbClr val="161518"/>
                </a:solidFill>
              </a:rPr>
              <a:t>V príípade symptomov je referováný na dalšiu </a:t>
            </a:r>
            <a:r>
              <a:rPr lang="cs-CZ" sz="900" dirty="0">
                <a:solidFill>
                  <a:srgbClr val="161518"/>
                </a:solidFill>
              </a:rPr>
              <a:t>diagnostiku k urologovi</a:t>
            </a:r>
            <a:endParaRPr lang="cs-CZ" sz="900" baseline="30000" dirty="0">
              <a:solidFill>
                <a:srgbClr val="161518"/>
              </a:solidFill>
            </a:endParaRPr>
          </a:p>
          <a:p>
            <a:pPr>
              <a:defRPr/>
            </a:pPr>
            <a:r>
              <a:rPr lang="cs-CZ" sz="900" baseline="30000" dirty="0">
                <a:solidFill>
                  <a:srgbClr val="FF0000"/>
                </a:solidFill>
              </a:rPr>
              <a:t>2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F</a:t>
            </a:r>
            <a:r>
              <a:rPr lang="en-US" sz="900" dirty="0" err="1">
                <a:solidFill>
                  <a:schemeClr val="accent6">
                    <a:lumMod val="10000"/>
                  </a:schemeClr>
                </a:solidFill>
              </a:rPr>
              <a:t>ollow</a:t>
            </a:r>
            <a:r>
              <a:rPr lang="en-US" sz="900" dirty="0">
                <a:solidFill>
                  <a:schemeClr val="accent6">
                    <a:lumMod val="10000"/>
                  </a:schemeClr>
                </a:solidFill>
              </a:rPr>
              <a:t> the same schedule for men aged &gt;70 </a:t>
            </a:r>
            <a:r>
              <a:rPr lang="en-US" sz="900" dirty="0" err="1">
                <a:solidFill>
                  <a:schemeClr val="accent6">
                    <a:lumMod val="10000"/>
                  </a:schemeClr>
                </a:solidFill>
              </a:rPr>
              <a:t>yr</a:t>
            </a:r>
            <a:r>
              <a:rPr lang="en-US" sz="900" dirty="0">
                <a:solidFill>
                  <a:schemeClr val="accent6">
                    <a:lumMod val="10000"/>
                  </a:schemeClr>
                </a:solidFill>
              </a:rPr>
              <a:t> with good performance status and life expectancy of at least 10–15 </a:t>
            </a:r>
            <a:r>
              <a:rPr lang="en-US" sz="900" dirty="0" err="1">
                <a:solidFill>
                  <a:schemeClr val="accent6">
                    <a:lumMod val="10000"/>
                  </a:schemeClr>
                </a:solidFill>
              </a:rPr>
              <a:t>yr</a:t>
            </a:r>
            <a:endParaRPr lang="cs-CZ" sz="900" dirty="0">
              <a:solidFill>
                <a:schemeClr val="accent6">
                  <a:lumMod val="10000"/>
                </a:schemeClr>
              </a:solidFill>
            </a:endParaRPr>
          </a:p>
          <a:p>
            <a:pPr>
              <a:defRPr/>
            </a:pP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Van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Poppel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H,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Hogenhout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R,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Albers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P, van den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Bergh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RC,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Barentsz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JO,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Roobol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MJ. Early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detection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of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prostate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cancer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in 2020 and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beyond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: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facts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and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recommendations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for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the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European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Union and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the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European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accent6">
                    <a:lumMod val="10000"/>
                  </a:schemeClr>
                </a:solidFill>
              </a:rPr>
              <a:t>Commission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. Screening. 2021 Mar 1;73:56.</a:t>
            </a:r>
          </a:p>
          <a:p>
            <a:pPr>
              <a:defRPr/>
            </a:pPr>
            <a:endParaRPr lang="cs-CZ" sz="9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3" name="Šipka: zahnutá nahoru 22">
            <a:extLst>
              <a:ext uri="{FF2B5EF4-FFF2-40B4-BE49-F238E27FC236}">
                <a16:creationId xmlns:a16="http://schemas.microsoft.com/office/drawing/2014/main" id="{DE1CA642-669C-F98C-A0FF-E1E54923F665}"/>
              </a:ext>
            </a:extLst>
          </p:cNvPr>
          <p:cNvSpPr/>
          <p:nvPr/>
        </p:nvSpPr>
        <p:spPr>
          <a:xfrm rot="16200000">
            <a:off x="5070476" y="2281238"/>
            <a:ext cx="685800" cy="606425"/>
          </a:xfrm>
          <a:prstGeom prst="curvedUp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>
              <a:solidFill>
                <a:schemeClr val="tx1"/>
              </a:solidFill>
            </a:endParaRPr>
          </a:p>
        </p:txBody>
      </p:sp>
      <p:sp>
        <p:nvSpPr>
          <p:cNvPr id="27" name="Šipka: dolů 26">
            <a:extLst>
              <a:ext uri="{FF2B5EF4-FFF2-40B4-BE49-F238E27FC236}">
                <a16:creationId xmlns:a16="http://schemas.microsoft.com/office/drawing/2014/main" id="{E8222D29-F7D5-996E-CFAA-F447D0F908A6}"/>
              </a:ext>
            </a:extLst>
          </p:cNvPr>
          <p:cNvSpPr/>
          <p:nvPr/>
        </p:nvSpPr>
        <p:spPr>
          <a:xfrm rot="18260881">
            <a:off x="5440364" y="3011489"/>
            <a:ext cx="242887" cy="992187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FE3DC645-49BC-DC80-38C8-92C4495D3A82}"/>
              </a:ext>
            </a:extLst>
          </p:cNvPr>
          <p:cNvSpPr/>
          <p:nvPr/>
        </p:nvSpPr>
        <p:spPr>
          <a:xfrm>
            <a:off x="2828925" y="2698750"/>
            <a:ext cx="1295402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200" dirty="0">
                <a:solidFill>
                  <a:schemeClr val="accent6">
                    <a:lumMod val="10000"/>
                  </a:schemeClr>
                </a:solidFill>
              </a:rPr>
              <a:t>Asymptomatický muž</a:t>
            </a:r>
            <a:r>
              <a:rPr lang="cs-CZ" sz="1200" baseline="30000" dirty="0">
                <a:solidFill>
                  <a:srgbClr val="FF0000"/>
                </a:solidFill>
              </a:rPr>
              <a:t>1</a:t>
            </a:r>
            <a:endParaRPr lang="cs-CZ" sz="788" dirty="0">
              <a:solidFill>
                <a:srgbClr val="FF0000"/>
              </a:solidFill>
            </a:endParaRPr>
          </a:p>
        </p:txBody>
      </p:sp>
      <p:sp>
        <p:nvSpPr>
          <p:cNvPr id="32" name="Šipka: dolů 31">
            <a:extLst>
              <a:ext uri="{FF2B5EF4-FFF2-40B4-BE49-F238E27FC236}">
                <a16:creationId xmlns:a16="http://schemas.microsoft.com/office/drawing/2014/main" id="{AE82FE80-4A69-3F45-0C3C-222108356827}"/>
              </a:ext>
            </a:extLst>
          </p:cNvPr>
          <p:cNvSpPr/>
          <p:nvPr/>
        </p:nvSpPr>
        <p:spPr>
          <a:xfrm rot="16200000">
            <a:off x="3317082" y="2328070"/>
            <a:ext cx="298450" cy="1716087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/>
          </a:p>
        </p:txBody>
      </p:sp>
      <p:sp>
        <p:nvSpPr>
          <p:cNvPr id="34" name="Šipka: dolů 33">
            <a:extLst>
              <a:ext uri="{FF2B5EF4-FFF2-40B4-BE49-F238E27FC236}">
                <a16:creationId xmlns:a16="http://schemas.microsoft.com/office/drawing/2014/main" id="{65AAC04B-EBFF-A2A8-0A95-0D5D594ACBBB}"/>
              </a:ext>
            </a:extLst>
          </p:cNvPr>
          <p:cNvSpPr/>
          <p:nvPr/>
        </p:nvSpPr>
        <p:spPr>
          <a:xfrm rot="17920636">
            <a:off x="6682582" y="3929857"/>
            <a:ext cx="188913" cy="508000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4" grpId="0" animBg="1"/>
      <p:bldP spid="26" grpId="0" animBg="1"/>
      <p:bldP spid="47" grpId="0" animBg="1"/>
      <p:bldP spid="25" grpId="0" animBg="1"/>
      <p:bldP spid="42" grpId="0" animBg="1"/>
      <p:bldP spid="45" grpId="0" animBg="1"/>
      <p:bldP spid="46" grpId="0" animBg="1"/>
      <p:bldP spid="52" grpId="0" animBg="1"/>
      <p:bldP spid="57" grpId="0" animBg="1"/>
      <p:bldP spid="58" grpId="0" animBg="1"/>
      <p:bldP spid="61" grpId="0" animBg="1"/>
      <p:bldP spid="64" grpId="0" animBg="1"/>
      <p:bldP spid="23" grpId="0" animBg="1"/>
      <p:bldP spid="27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délník: se zakulacenými rohy 54">
            <a:extLst>
              <a:ext uri="{FF2B5EF4-FFF2-40B4-BE49-F238E27FC236}">
                <a16:creationId xmlns:a16="http://schemas.microsoft.com/office/drawing/2014/main" id="{53C8FFC2-2ECC-0332-968F-38A07DD193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05651" y="4354513"/>
            <a:ext cx="3013075" cy="1073150"/>
          </a:xfrm>
          <a:prstGeom prst="roundRect">
            <a:avLst>
              <a:gd name="adj" fmla="val 1015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cs-CZ" sz="750" dirty="0" err="1">
                <a:solidFill>
                  <a:schemeClr val="accent6">
                    <a:lumMod val="10000"/>
                  </a:schemeClr>
                </a:solidFill>
              </a:rPr>
              <a:t>Vyšetrenia</a:t>
            </a:r>
            <a:r>
              <a:rPr lang="cs-CZ" sz="75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750" dirty="0" err="1">
                <a:solidFill>
                  <a:schemeClr val="accent6">
                    <a:lumMod val="10000"/>
                  </a:schemeClr>
                </a:solidFill>
              </a:rPr>
              <a:t>potrebné</a:t>
            </a:r>
            <a:r>
              <a:rPr lang="cs-CZ" sz="750" dirty="0">
                <a:solidFill>
                  <a:schemeClr val="accent6">
                    <a:lumMod val="10000"/>
                  </a:schemeClr>
                </a:solidFill>
              </a:rPr>
              <a:t>  k </a:t>
            </a:r>
            <a:r>
              <a:rPr lang="cs-CZ" sz="750" dirty="0" err="1">
                <a:solidFill>
                  <a:schemeClr val="accent6">
                    <a:lumMod val="10000"/>
                  </a:schemeClr>
                </a:solidFill>
              </a:rPr>
              <a:t>rozhodnutiu</a:t>
            </a:r>
            <a:r>
              <a:rPr lang="cs-CZ" sz="750" dirty="0">
                <a:solidFill>
                  <a:schemeClr val="accent6">
                    <a:lumMod val="10000"/>
                  </a:schemeClr>
                </a:solidFill>
              </a:rPr>
              <a:t>  </a:t>
            </a:r>
            <a:r>
              <a:rPr lang="cs-CZ" sz="750" dirty="0" err="1">
                <a:solidFill>
                  <a:schemeClr val="accent6">
                    <a:lumMod val="10000"/>
                  </a:schemeClr>
                </a:solidFill>
              </a:rPr>
              <a:t>pre</a:t>
            </a:r>
            <a:r>
              <a:rPr lang="cs-CZ" sz="750" dirty="0">
                <a:solidFill>
                  <a:schemeClr val="accent6">
                    <a:lumMod val="10000"/>
                  </a:schemeClr>
                </a:solidFill>
              </a:rPr>
              <a:t>  MRI 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USG prostaty (</a:t>
            </a:r>
            <a:r>
              <a:rPr lang="cs-CZ" sz="1050" dirty="0" err="1">
                <a:solidFill>
                  <a:schemeClr val="accent6">
                    <a:lumMod val="10000"/>
                  </a:schemeClr>
                </a:solidFill>
              </a:rPr>
              <a:t>abdominálne</a:t>
            </a: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10000"/>
                  </a:schemeClr>
                </a:solidFill>
              </a:rPr>
              <a:t>alebo</a:t>
            </a: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 TRUS)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1050" dirty="0" err="1">
                <a:solidFill>
                  <a:schemeClr val="accent6">
                    <a:lumMod val="10000"/>
                  </a:schemeClr>
                </a:solidFill>
              </a:rPr>
              <a:t>Zopakovať</a:t>
            </a: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accent6">
                    <a:lumMod val="10000"/>
                  </a:schemeClr>
                </a:solidFill>
              </a:rPr>
              <a:t>vyšetrenie</a:t>
            </a: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 celkového PSA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PSAD 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PSA </a:t>
            </a:r>
            <a:r>
              <a:rPr lang="cs-CZ" sz="1050" dirty="0" err="1">
                <a:solidFill>
                  <a:schemeClr val="accent6">
                    <a:lumMod val="10000"/>
                  </a:schemeClr>
                </a:solidFill>
              </a:rPr>
              <a:t>velocity</a:t>
            </a: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 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DRE </a:t>
            </a:r>
            <a:endParaRPr lang="cs-CZ" sz="9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98307" name="Nadpis 2">
            <a:extLst>
              <a:ext uri="{FF2B5EF4-FFF2-40B4-BE49-F238E27FC236}">
                <a16:creationId xmlns:a16="http://schemas.microsoft.com/office/drawing/2014/main" id="{0004242D-3BFC-4114-C626-B67A8081577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68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2800"/>
              <a:t>Návrh schémy programu včasného záchytu karcinómu prostaty</a:t>
            </a:r>
            <a:br>
              <a:rPr lang="cs-CZ" altLang="cs-CZ" sz="2800"/>
            </a:br>
            <a:r>
              <a:rPr lang="cs-CZ" altLang="cs-CZ" sz="2800" u="sng"/>
              <a:t>UROLÓG </a:t>
            </a:r>
          </a:p>
        </p:txBody>
      </p:sp>
      <p:sp>
        <p:nvSpPr>
          <p:cNvPr id="30" name="Obdélník: se zakulacenými rohy 54">
            <a:extLst>
              <a:ext uri="{FF2B5EF4-FFF2-40B4-BE49-F238E27FC236}">
                <a16:creationId xmlns:a16="http://schemas.microsoft.com/office/drawing/2014/main" id="{8505C867-56F1-E3C1-CDAD-B7EA1291E4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808288" y="2678113"/>
            <a:ext cx="1465262" cy="1230312"/>
          </a:xfrm>
          <a:prstGeom prst="roundRect">
            <a:avLst>
              <a:gd name="adj" fmla="val 1015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cs-CZ" sz="1200">
                <a:solidFill>
                  <a:schemeClr val="accent6">
                    <a:lumMod val="10000"/>
                  </a:schemeClr>
                </a:solidFill>
              </a:rPr>
              <a:t>Vstupné </a:t>
            </a:r>
            <a:r>
              <a:rPr lang="cs-CZ" sz="1200" dirty="0">
                <a:solidFill>
                  <a:schemeClr val="accent6">
                    <a:lumMod val="10000"/>
                  </a:schemeClr>
                </a:solidFill>
              </a:rPr>
              <a:t>kritéria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900">
                <a:solidFill>
                  <a:schemeClr val="accent6">
                    <a:lumMod val="10000"/>
                  </a:schemeClr>
                </a:solidFill>
              </a:rPr>
              <a:t>vek 50–70</a:t>
            </a:r>
            <a:r>
              <a:rPr lang="cs-CZ" sz="900" baseline="30000">
                <a:solidFill>
                  <a:srgbClr val="FF0000"/>
                </a:solidFill>
              </a:rPr>
              <a:t>2</a:t>
            </a:r>
            <a:r>
              <a:rPr lang="cs-CZ" sz="900">
                <a:solidFill>
                  <a:schemeClr val="accent6">
                    <a:lumMod val="10000"/>
                  </a:schemeClr>
                </a:solidFill>
              </a:rPr>
              <a:t> rokov </a:t>
            </a:r>
            <a:endParaRPr lang="cs-CZ" sz="900" dirty="0">
              <a:solidFill>
                <a:schemeClr val="accent6">
                  <a:lumMod val="10000"/>
                </a:schemeClr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bez anamnézy C61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900">
                <a:solidFill>
                  <a:schemeClr val="accent6">
                    <a:lumMod val="10000"/>
                  </a:schemeClr>
                </a:solidFill>
              </a:rPr>
              <a:t>bez suspekcie 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na C61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cs-CZ" sz="900">
                <a:solidFill>
                  <a:schemeClr val="accent6">
                    <a:lumMod val="10000"/>
                  </a:schemeClr>
                </a:solidFill>
              </a:rPr>
              <a:t>nemal  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PSA </a:t>
            </a:r>
            <a:br>
              <a:rPr lang="cs-CZ" sz="9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cs-CZ" sz="900">
                <a:solidFill>
                  <a:schemeClr val="accent6">
                    <a:lumMod val="10000"/>
                  </a:schemeClr>
                </a:solidFill>
              </a:rPr>
              <a:t>v posledných 2 rokov</a:t>
            </a:r>
            <a:endParaRPr lang="cs-CZ" sz="9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98309" name="Grafický objekt 3" descr="Lékař samčího pohlaví obrys">
            <a:extLst>
              <a:ext uri="{FF2B5EF4-FFF2-40B4-BE49-F238E27FC236}">
                <a16:creationId xmlns:a16="http://schemas.microsoft.com/office/drawing/2014/main" id="{D4AD9751-26C5-5BD0-E288-4FD60DE9ECF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210185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Obdélník: se zakulacenými rohy 54">
            <a:extLst>
              <a:ext uri="{FF2B5EF4-FFF2-40B4-BE49-F238E27FC236}">
                <a16:creationId xmlns:a16="http://schemas.microsoft.com/office/drawing/2014/main" id="{21BC5146-B528-48DD-557F-10B6DF9C0397}"/>
              </a:ext>
            </a:extLst>
          </p:cNvPr>
          <p:cNvSpPr/>
          <p:nvPr/>
        </p:nvSpPr>
        <p:spPr>
          <a:xfrm>
            <a:off x="1555859" y="1426369"/>
            <a:ext cx="1176338" cy="463550"/>
          </a:xfrm>
          <a:prstGeom prst="roundRect">
            <a:avLst>
              <a:gd name="adj" fmla="val 1015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muž </a:t>
            </a:r>
            <a:r>
              <a:rPr lang="cs-CZ" sz="1050">
                <a:solidFill>
                  <a:schemeClr val="accent6">
                    <a:lumMod val="10000"/>
                  </a:schemeClr>
                </a:solidFill>
              </a:rPr>
              <a:t>v dispenzárnej starostlivosti </a:t>
            </a: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URO</a:t>
            </a:r>
            <a:r>
              <a:rPr lang="cs-CZ" sz="750" dirty="0">
                <a:solidFill>
                  <a:schemeClr val="accent6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127" name="Obdélník 126">
            <a:extLst>
              <a:ext uri="{FF2B5EF4-FFF2-40B4-BE49-F238E27FC236}">
                <a16:creationId xmlns:a16="http://schemas.microsoft.com/office/drawing/2014/main" id="{5137B247-BB1D-FF0B-59B3-E77533C25A78}"/>
              </a:ext>
            </a:extLst>
          </p:cNvPr>
          <p:cNvSpPr/>
          <p:nvPr/>
        </p:nvSpPr>
        <p:spPr>
          <a:xfrm>
            <a:off x="5795964" y="1426370"/>
            <a:ext cx="1228724" cy="796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900">
                <a:solidFill>
                  <a:schemeClr val="accent6">
                    <a:lumMod val="10000"/>
                  </a:schemeClr>
                </a:solidFill>
              </a:rPr>
              <a:t>Odmietnutie 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účasti </a:t>
            </a:r>
          </a:p>
          <a:p>
            <a:pPr algn="ctr">
              <a:defRPr/>
            </a:pPr>
            <a:r>
              <a:rPr lang="cs-CZ" sz="900">
                <a:solidFill>
                  <a:schemeClr val="accent6">
                    <a:lumMod val="10000"/>
                  </a:schemeClr>
                </a:solidFill>
              </a:rPr>
              <a:t>Opakované oslovenie 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za 2 roky</a:t>
            </a:r>
          </a:p>
        </p:txBody>
      </p:sp>
      <p:sp>
        <p:nvSpPr>
          <p:cNvPr id="129" name="Obdélník 128">
            <a:extLst>
              <a:ext uri="{FF2B5EF4-FFF2-40B4-BE49-F238E27FC236}">
                <a16:creationId xmlns:a16="http://schemas.microsoft.com/office/drawing/2014/main" id="{10044D7B-29AF-ACF3-824E-CA75B3C4581F}"/>
              </a:ext>
            </a:extLst>
          </p:cNvPr>
          <p:cNvSpPr/>
          <p:nvPr/>
        </p:nvSpPr>
        <p:spPr>
          <a:xfrm>
            <a:off x="5942013" y="3003551"/>
            <a:ext cx="660400" cy="384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900">
                <a:solidFill>
                  <a:schemeClr val="accent6">
                    <a:lumMod val="10000"/>
                  </a:schemeClr>
                </a:solidFill>
              </a:rPr>
              <a:t>Účasť</a:t>
            </a:r>
            <a:endParaRPr lang="cs-CZ" sz="9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5" name="Šipka: dolů 134">
            <a:extLst>
              <a:ext uri="{FF2B5EF4-FFF2-40B4-BE49-F238E27FC236}">
                <a16:creationId xmlns:a16="http://schemas.microsoft.com/office/drawing/2014/main" id="{E631DFDE-F8E1-3523-F386-C6EAA808AF8A}"/>
              </a:ext>
            </a:extLst>
          </p:cNvPr>
          <p:cNvSpPr/>
          <p:nvPr/>
        </p:nvSpPr>
        <p:spPr>
          <a:xfrm rot="14671764">
            <a:off x="6710363" y="2586038"/>
            <a:ext cx="188913" cy="509588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sp>
        <p:nvSpPr>
          <p:cNvPr id="136" name="Obdélník 135">
            <a:extLst>
              <a:ext uri="{FF2B5EF4-FFF2-40B4-BE49-F238E27FC236}">
                <a16:creationId xmlns:a16="http://schemas.microsoft.com/office/drawing/2014/main" id="{6C68FE76-2C62-714D-E8B7-F08193EB6DD4}"/>
              </a:ext>
            </a:extLst>
          </p:cNvPr>
          <p:cNvSpPr/>
          <p:nvPr/>
        </p:nvSpPr>
        <p:spPr>
          <a:xfrm>
            <a:off x="4176714" y="2243138"/>
            <a:ext cx="1012825" cy="614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200">
                <a:solidFill>
                  <a:schemeClr val="accent6">
                    <a:lumMod val="10000"/>
                  </a:schemeClr>
                </a:solidFill>
              </a:rPr>
              <a:t>Poučenie pacienta</a:t>
            </a:r>
            <a:endParaRPr lang="cs-CZ" sz="788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7" name="Obdélník 136">
            <a:extLst>
              <a:ext uri="{FF2B5EF4-FFF2-40B4-BE49-F238E27FC236}">
                <a16:creationId xmlns:a16="http://schemas.microsoft.com/office/drawing/2014/main" id="{15F17219-3EA0-1F70-30B1-9B5D2BCF850C}"/>
              </a:ext>
            </a:extLst>
          </p:cNvPr>
          <p:cNvSpPr/>
          <p:nvPr/>
        </p:nvSpPr>
        <p:spPr>
          <a:xfrm>
            <a:off x="7024688" y="2495550"/>
            <a:ext cx="658812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PSA </a:t>
            </a:r>
            <a:r>
              <a:rPr lang="en-US" sz="900" dirty="0">
                <a:solidFill>
                  <a:schemeClr val="accent6">
                    <a:lumMod val="10000"/>
                  </a:schemeClr>
                </a:solidFill>
              </a:rPr>
              <a:t>&lt;</a:t>
            </a: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 1</a:t>
            </a:r>
          </a:p>
          <a:p>
            <a:pPr algn="ctr">
              <a:defRPr/>
            </a:pP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(- -)</a:t>
            </a:r>
          </a:p>
        </p:txBody>
      </p:sp>
      <p:sp>
        <p:nvSpPr>
          <p:cNvPr id="138" name="Obdélník 137">
            <a:extLst>
              <a:ext uri="{FF2B5EF4-FFF2-40B4-BE49-F238E27FC236}">
                <a16:creationId xmlns:a16="http://schemas.microsoft.com/office/drawing/2014/main" id="{A97F68C9-1E61-3F87-FE91-DFB1CED641A7}"/>
              </a:ext>
            </a:extLst>
          </p:cNvPr>
          <p:cNvSpPr/>
          <p:nvPr/>
        </p:nvSpPr>
        <p:spPr>
          <a:xfrm>
            <a:off x="7027863" y="3035301"/>
            <a:ext cx="660400" cy="354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PSA 1–3 </a:t>
            </a:r>
          </a:p>
          <a:p>
            <a:pPr algn="ctr">
              <a:defRPr/>
            </a:pP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(-)</a:t>
            </a:r>
          </a:p>
        </p:txBody>
      </p:sp>
      <p:sp>
        <p:nvSpPr>
          <p:cNvPr id="139" name="Obdélník 138">
            <a:extLst>
              <a:ext uri="{FF2B5EF4-FFF2-40B4-BE49-F238E27FC236}">
                <a16:creationId xmlns:a16="http://schemas.microsoft.com/office/drawing/2014/main" id="{05C03E43-7389-9608-3143-8C61EE176970}"/>
              </a:ext>
            </a:extLst>
          </p:cNvPr>
          <p:cNvSpPr/>
          <p:nvPr/>
        </p:nvSpPr>
        <p:spPr>
          <a:xfrm>
            <a:off x="6937376" y="3535363"/>
            <a:ext cx="898525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900" dirty="0">
                <a:solidFill>
                  <a:srgbClr val="FF0000"/>
                </a:solidFill>
              </a:rPr>
              <a:t>PSA </a:t>
            </a:r>
            <a:r>
              <a:rPr lang="en-US" sz="900" dirty="0">
                <a:solidFill>
                  <a:srgbClr val="FF0000"/>
                </a:solidFill>
              </a:rPr>
              <a:t>&gt;</a:t>
            </a:r>
            <a:r>
              <a:rPr lang="cs-CZ" sz="900" dirty="0">
                <a:solidFill>
                  <a:srgbClr val="FF0000"/>
                </a:solidFill>
              </a:rPr>
              <a:t> 3 </a:t>
            </a:r>
          </a:p>
          <a:p>
            <a:pPr algn="ctr">
              <a:defRPr/>
            </a:pPr>
            <a:r>
              <a:rPr lang="cs-CZ" sz="900" dirty="0">
                <a:solidFill>
                  <a:srgbClr val="FF0000"/>
                </a:solidFill>
              </a:rPr>
              <a:t>(+)</a:t>
            </a:r>
          </a:p>
        </p:txBody>
      </p:sp>
      <p:sp>
        <p:nvSpPr>
          <p:cNvPr id="140" name="Šipka: dolů 139">
            <a:extLst>
              <a:ext uri="{FF2B5EF4-FFF2-40B4-BE49-F238E27FC236}">
                <a16:creationId xmlns:a16="http://schemas.microsoft.com/office/drawing/2014/main" id="{E4B35DDC-F236-5FA7-F696-415D10181827}"/>
              </a:ext>
            </a:extLst>
          </p:cNvPr>
          <p:cNvSpPr/>
          <p:nvPr/>
        </p:nvSpPr>
        <p:spPr>
          <a:xfrm rot="16200000">
            <a:off x="6757194" y="2944019"/>
            <a:ext cx="188912" cy="5080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sp>
        <p:nvSpPr>
          <p:cNvPr id="142" name="Šipka: dolů 141">
            <a:extLst>
              <a:ext uri="{FF2B5EF4-FFF2-40B4-BE49-F238E27FC236}">
                <a16:creationId xmlns:a16="http://schemas.microsoft.com/office/drawing/2014/main" id="{1BEA0732-7BB5-DF77-306B-389E15F94B3A}"/>
              </a:ext>
            </a:extLst>
          </p:cNvPr>
          <p:cNvSpPr/>
          <p:nvPr/>
        </p:nvSpPr>
        <p:spPr>
          <a:xfrm rot="16200000">
            <a:off x="6757194" y="2944019"/>
            <a:ext cx="188912" cy="508000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sp>
        <p:nvSpPr>
          <p:cNvPr id="143" name="Šipka: zahnutá nahoru 142">
            <a:extLst>
              <a:ext uri="{FF2B5EF4-FFF2-40B4-BE49-F238E27FC236}">
                <a16:creationId xmlns:a16="http://schemas.microsoft.com/office/drawing/2014/main" id="{F1D4DFF9-DB68-5DB0-62FC-8FE75E02A5E1}"/>
              </a:ext>
            </a:extLst>
          </p:cNvPr>
          <p:cNvSpPr/>
          <p:nvPr/>
        </p:nvSpPr>
        <p:spPr>
          <a:xfrm rot="16200000">
            <a:off x="7757319" y="2988469"/>
            <a:ext cx="215900" cy="287338"/>
          </a:xfrm>
          <a:prstGeom prst="curvedUp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>
              <a:solidFill>
                <a:schemeClr val="tx1"/>
              </a:solidFill>
            </a:endParaRPr>
          </a:p>
        </p:txBody>
      </p:sp>
      <p:sp>
        <p:nvSpPr>
          <p:cNvPr id="144" name="Šipka: zahnutá nahoru 143">
            <a:extLst>
              <a:ext uri="{FF2B5EF4-FFF2-40B4-BE49-F238E27FC236}">
                <a16:creationId xmlns:a16="http://schemas.microsoft.com/office/drawing/2014/main" id="{DE8B5287-7C08-3936-3F30-F0226755EBEA}"/>
              </a:ext>
            </a:extLst>
          </p:cNvPr>
          <p:cNvSpPr/>
          <p:nvPr/>
        </p:nvSpPr>
        <p:spPr>
          <a:xfrm rot="16200000">
            <a:off x="7728744" y="2536031"/>
            <a:ext cx="215900" cy="287338"/>
          </a:xfrm>
          <a:prstGeom prst="curvedUp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>
              <a:solidFill>
                <a:schemeClr val="tx1"/>
              </a:solidFill>
            </a:endParaRPr>
          </a:p>
        </p:txBody>
      </p:sp>
      <p:sp>
        <p:nvSpPr>
          <p:cNvPr id="145" name="Obdélník 144">
            <a:extLst>
              <a:ext uri="{FF2B5EF4-FFF2-40B4-BE49-F238E27FC236}">
                <a16:creationId xmlns:a16="http://schemas.microsoft.com/office/drawing/2014/main" id="{F91D818E-8BCB-7F58-BFA9-F0994EF33ED3}"/>
              </a:ext>
            </a:extLst>
          </p:cNvPr>
          <p:cNvSpPr/>
          <p:nvPr/>
        </p:nvSpPr>
        <p:spPr>
          <a:xfrm>
            <a:off x="8053389" y="2468563"/>
            <a:ext cx="771525" cy="354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PSA za 4 roky</a:t>
            </a:r>
          </a:p>
        </p:txBody>
      </p:sp>
      <p:sp>
        <p:nvSpPr>
          <p:cNvPr id="146" name="Obdélník 145">
            <a:extLst>
              <a:ext uri="{FF2B5EF4-FFF2-40B4-BE49-F238E27FC236}">
                <a16:creationId xmlns:a16="http://schemas.microsoft.com/office/drawing/2014/main" id="{B8C95B29-B346-4E5C-C7F5-CA269AC90233}"/>
              </a:ext>
            </a:extLst>
          </p:cNvPr>
          <p:cNvSpPr/>
          <p:nvPr/>
        </p:nvSpPr>
        <p:spPr>
          <a:xfrm>
            <a:off x="8053389" y="2936875"/>
            <a:ext cx="771525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900" dirty="0">
                <a:solidFill>
                  <a:schemeClr val="accent6">
                    <a:lumMod val="10000"/>
                  </a:schemeClr>
                </a:solidFill>
              </a:rPr>
              <a:t>PSA za 2 roky</a:t>
            </a:r>
          </a:p>
        </p:txBody>
      </p:sp>
      <p:sp>
        <p:nvSpPr>
          <p:cNvPr id="148" name="Šipka: zahnutá nahoru 147">
            <a:extLst>
              <a:ext uri="{FF2B5EF4-FFF2-40B4-BE49-F238E27FC236}">
                <a16:creationId xmlns:a16="http://schemas.microsoft.com/office/drawing/2014/main" id="{C13CE03D-351C-D3C7-8E03-B5F81A29367A}"/>
              </a:ext>
            </a:extLst>
          </p:cNvPr>
          <p:cNvSpPr/>
          <p:nvPr/>
        </p:nvSpPr>
        <p:spPr>
          <a:xfrm rot="16200000">
            <a:off x="5082382" y="1672432"/>
            <a:ext cx="685800" cy="604837"/>
          </a:xfrm>
          <a:prstGeom prst="curvedUp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>
              <a:solidFill>
                <a:schemeClr val="tx1"/>
              </a:solidFill>
            </a:endParaRPr>
          </a:p>
        </p:txBody>
      </p:sp>
      <p:sp>
        <p:nvSpPr>
          <p:cNvPr id="149" name="Šipka: dolů 148">
            <a:extLst>
              <a:ext uri="{FF2B5EF4-FFF2-40B4-BE49-F238E27FC236}">
                <a16:creationId xmlns:a16="http://schemas.microsoft.com/office/drawing/2014/main" id="{C10B3B83-0B64-C4B3-1360-D6264F0E9A90}"/>
              </a:ext>
            </a:extLst>
          </p:cNvPr>
          <p:cNvSpPr/>
          <p:nvPr/>
        </p:nvSpPr>
        <p:spPr>
          <a:xfrm rot="18260881">
            <a:off x="5452269" y="2402681"/>
            <a:ext cx="241300" cy="992188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5DB19231-A2F7-514B-2340-E7BB10DEA6F2}"/>
              </a:ext>
            </a:extLst>
          </p:cNvPr>
          <p:cNvSpPr/>
          <p:nvPr/>
        </p:nvSpPr>
        <p:spPr>
          <a:xfrm>
            <a:off x="2898776" y="2093913"/>
            <a:ext cx="1374774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200" dirty="0">
                <a:solidFill>
                  <a:schemeClr val="accent6">
                    <a:lumMod val="10000"/>
                  </a:schemeClr>
                </a:solidFill>
              </a:rPr>
              <a:t>Asymptomatický muž</a:t>
            </a:r>
            <a:r>
              <a:rPr lang="cs-CZ" sz="1200" baseline="30000" dirty="0">
                <a:solidFill>
                  <a:srgbClr val="FF0000"/>
                </a:solidFill>
              </a:rPr>
              <a:t>1</a:t>
            </a:r>
            <a:endParaRPr lang="cs-CZ" sz="788" dirty="0">
              <a:solidFill>
                <a:srgbClr val="FF0000"/>
              </a:solidFill>
            </a:endParaRPr>
          </a:p>
        </p:txBody>
      </p:sp>
      <p:sp>
        <p:nvSpPr>
          <p:cNvPr id="33" name="Šipka: dolů 32">
            <a:extLst>
              <a:ext uri="{FF2B5EF4-FFF2-40B4-BE49-F238E27FC236}">
                <a16:creationId xmlns:a16="http://schemas.microsoft.com/office/drawing/2014/main" id="{B85A2DF2-2467-5724-9704-F574EBC3E6AD}"/>
              </a:ext>
            </a:extLst>
          </p:cNvPr>
          <p:cNvSpPr/>
          <p:nvPr/>
        </p:nvSpPr>
        <p:spPr>
          <a:xfrm rot="16200000">
            <a:off x="3316289" y="1725614"/>
            <a:ext cx="300037" cy="1716087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8D4475FD-7E0D-F4EC-F9DD-DF9A79EE51EE}"/>
              </a:ext>
            </a:extLst>
          </p:cNvPr>
          <p:cNvSpPr/>
          <p:nvPr/>
        </p:nvSpPr>
        <p:spPr>
          <a:xfrm>
            <a:off x="1601787" y="5611813"/>
            <a:ext cx="5343525" cy="42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825" baseline="30000">
                <a:solidFill>
                  <a:srgbClr val="FF0000"/>
                </a:solidFill>
              </a:rPr>
              <a:t>1</a:t>
            </a:r>
            <a:r>
              <a:rPr lang="cs-CZ" sz="825">
                <a:solidFill>
                  <a:srgbClr val="161518"/>
                </a:solidFill>
              </a:rPr>
              <a:t>V prípade symptómov prrebieha </a:t>
            </a:r>
            <a:r>
              <a:rPr lang="cs-CZ" sz="825" dirty="0">
                <a:solidFill>
                  <a:srgbClr val="161518"/>
                </a:solidFill>
              </a:rPr>
              <a:t>diagnostický </a:t>
            </a:r>
            <a:r>
              <a:rPr lang="cs-CZ" sz="825">
                <a:solidFill>
                  <a:srgbClr val="161518"/>
                </a:solidFill>
              </a:rPr>
              <a:t>proces podľa </a:t>
            </a:r>
            <a:r>
              <a:rPr lang="cs-CZ" sz="825" dirty="0">
                <a:solidFill>
                  <a:srgbClr val="161518"/>
                </a:solidFill>
              </a:rPr>
              <a:t>odborných doporučení</a:t>
            </a:r>
            <a:endParaRPr lang="cs-CZ" sz="825" baseline="30000" dirty="0">
              <a:solidFill>
                <a:srgbClr val="161518"/>
              </a:solidFill>
            </a:endParaRPr>
          </a:p>
          <a:p>
            <a:pPr>
              <a:defRPr/>
            </a:pPr>
            <a:r>
              <a:rPr lang="cs-CZ" sz="825" baseline="30000" dirty="0">
                <a:solidFill>
                  <a:srgbClr val="FF0000"/>
                </a:solidFill>
              </a:rPr>
              <a:t>2</a:t>
            </a:r>
            <a:r>
              <a:rPr lang="cs-CZ" sz="825" dirty="0">
                <a:solidFill>
                  <a:schemeClr val="accent6">
                    <a:lumMod val="10000"/>
                  </a:schemeClr>
                </a:solidFill>
              </a:rPr>
              <a:t>F</a:t>
            </a:r>
            <a:r>
              <a:rPr lang="en-US" sz="825" dirty="0" err="1">
                <a:solidFill>
                  <a:schemeClr val="accent6">
                    <a:lumMod val="10000"/>
                  </a:schemeClr>
                </a:solidFill>
              </a:rPr>
              <a:t>ollow</a:t>
            </a:r>
            <a:r>
              <a:rPr lang="en-US" sz="825" dirty="0">
                <a:solidFill>
                  <a:schemeClr val="accent6">
                    <a:lumMod val="10000"/>
                  </a:schemeClr>
                </a:solidFill>
              </a:rPr>
              <a:t> the same schedule for men aged &gt;70 </a:t>
            </a:r>
            <a:r>
              <a:rPr lang="en-US" sz="825" dirty="0" err="1">
                <a:solidFill>
                  <a:schemeClr val="accent6">
                    <a:lumMod val="10000"/>
                  </a:schemeClr>
                </a:solidFill>
              </a:rPr>
              <a:t>yr</a:t>
            </a:r>
            <a:r>
              <a:rPr lang="en-US" sz="825" dirty="0">
                <a:solidFill>
                  <a:schemeClr val="accent6">
                    <a:lumMod val="10000"/>
                  </a:schemeClr>
                </a:solidFill>
              </a:rPr>
              <a:t> with good performance status and life expectancy of at least 10–15 </a:t>
            </a:r>
            <a:r>
              <a:rPr lang="en-US" sz="825" dirty="0" err="1">
                <a:solidFill>
                  <a:schemeClr val="accent6">
                    <a:lumMod val="10000"/>
                  </a:schemeClr>
                </a:solidFill>
              </a:rPr>
              <a:t>yr</a:t>
            </a:r>
            <a:endParaRPr lang="cs-CZ" sz="825" dirty="0">
              <a:solidFill>
                <a:schemeClr val="accent6">
                  <a:lumMod val="10000"/>
                </a:schemeClr>
              </a:solidFill>
            </a:endParaRPr>
          </a:p>
          <a:p>
            <a:pPr>
              <a:defRPr/>
            </a:pP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Van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Poppel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H,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Hogenhout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R,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Albers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P, van den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Bergh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RC,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Barentsz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JO,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Roobol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MJ. Early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detection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of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prostate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cancer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in 2020 and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beyond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: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facts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and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recommendations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for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the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European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Union and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the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European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cs-CZ" sz="675" dirty="0" err="1">
                <a:solidFill>
                  <a:schemeClr val="accent6">
                    <a:lumMod val="10000"/>
                  </a:schemeClr>
                </a:solidFill>
              </a:rPr>
              <a:t>Commission</a:t>
            </a:r>
            <a:r>
              <a:rPr lang="cs-CZ" sz="675" dirty="0">
                <a:solidFill>
                  <a:schemeClr val="accent6">
                    <a:lumMod val="10000"/>
                  </a:schemeClr>
                </a:solidFill>
              </a:rPr>
              <a:t>. Screening. 2021 Mar 1;73:56.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CBDA3D51-D0A6-AD57-7E9B-DE84251AF2E0}"/>
              </a:ext>
            </a:extLst>
          </p:cNvPr>
          <p:cNvSpPr/>
          <p:nvPr/>
        </p:nvSpPr>
        <p:spPr>
          <a:xfrm>
            <a:off x="2862264" y="3917950"/>
            <a:ext cx="1717675" cy="401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200">
                <a:solidFill>
                  <a:schemeClr val="accent6">
                    <a:lumMod val="10000"/>
                  </a:schemeClr>
                </a:solidFill>
              </a:rPr>
              <a:t>Pacient referovaný </a:t>
            </a:r>
            <a:r>
              <a:rPr lang="cs-CZ" sz="1200" dirty="0">
                <a:solidFill>
                  <a:schemeClr val="accent6">
                    <a:lumMod val="10000"/>
                  </a:schemeClr>
                </a:solidFill>
              </a:rPr>
              <a:t>od PL</a:t>
            </a:r>
          </a:p>
          <a:p>
            <a:pPr algn="ctr">
              <a:defRPr/>
            </a:pPr>
            <a:r>
              <a:rPr lang="cs-CZ" sz="788" dirty="0">
                <a:solidFill>
                  <a:schemeClr val="accent6">
                    <a:lumMod val="10000"/>
                  </a:schemeClr>
                </a:solidFill>
              </a:rPr>
              <a:t>PSA &gt; 3 </a:t>
            </a:r>
            <a:endParaRPr lang="cs-CZ" sz="6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6" name="Šipka: dolů 35">
            <a:extLst>
              <a:ext uri="{FF2B5EF4-FFF2-40B4-BE49-F238E27FC236}">
                <a16:creationId xmlns:a16="http://schemas.microsoft.com/office/drawing/2014/main" id="{83A7342A-A280-3EED-C3D9-128FE49A9C9A}"/>
              </a:ext>
            </a:extLst>
          </p:cNvPr>
          <p:cNvSpPr/>
          <p:nvPr/>
        </p:nvSpPr>
        <p:spPr>
          <a:xfrm rot="16200000">
            <a:off x="4686301" y="2187576"/>
            <a:ext cx="298450" cy="4454525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/>
          </a:p>
        </p:txBody>
      </p:sp>
      <p:sp>
        <p:nvSpPr>
          <p:cNvPr id="37" name="Šipka: dolů 36">
            <a:extLst>
              <a:ext uri="{FF2B5EF4-FFF2-40B4-BE49-F238E27FC236}">
                <a16:creationId xmlns:a16="http://schemas.microsoft.com/office/drawing/2014/main" id="{9CC118C8-CA2B-2387-2C85-BD7C68099BEC}"/>
              </a:ext>
            </a:extLst>
          </p:cNvPr>
          <p:cNvSpPr/>
          <p:nvPr/>
        </p:nvSpPr>
        <p:spPr>
          <a:xfrm rot="17920636">
            <a:off x="6708776" y="3287714"/>
            <a:ext cx="188913" cy="509587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sp>
        <p:nvSpPr>
          <p:cNvPr id="38" name="Šipka: dolů 37">
            <a:extLst>
              <a:ext uri="{FF2B5EF4-FFF2-40B4-BE49-F238E27FC236}">
                <a16:creationId xmlns:a16="http://schemas.microsoft.com/office/drawing/2014/main" id="{3046D7A9-AE85-48EC-503D-834FB2CD37F4}"/>
              </a:ext>
            </a:extLst>
          </p:cNvPr>
          <p:cNvSpPr/>
          <p:nvPr/>
        </p:nvSpPr>
        <p:spPr>
          <a:xfrm>
            <a:off x="7319964" y="3914776"/>
            <a:ext cx="134937" cy="322263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sp>
        <p:nvSpPr>
          <p:cNvPr id="39" name="Šipka: dolů 38">
            <a:extLst>
              <a:ext uri="{FF2B5EF4-FFF2-40B4-BE49-F238E27FC236}">
                <a16:creationId xmlns:a16="http://schemas.microsoft.com/office/drawing/2014/main" id="{E1821A69-43B2-8D9E-7E51-B686E28D882C}"/>
              </a:ext>
            </a:extLst>
          </p:cNvPr>
          <p:cNvSpPr/>
          <p:nvPr/>
        </p:nvSpPr>
        <p:spPr>
          <a:xfrm>
            <a:off x="8816976" y="3933826"/>
            <a:ext cx="136525" cy="322263"/>
          </a:xfrm>
          <a:prstGeom prst="downArrow">
            <a:avLst/>
          </a:prstGeom>
          <a:solidFill>
            <a:srgbClr val="69E975"/>
          </a:solidFill>
          <a:ln>
            <a:solidFill>
              <a:srgbClr val="69E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750" dirty="0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AC2DD363-096E-8D27-DCAE-C2D744810827}"/>
              </a:ext>
            </a:extLst>
          </p:cNvPr>
          <p:cNvSpPr/>
          <p:nvPr/>
        </p:nvSpPr>
        <p:spPr>
          <a:xfrm>
            <a:off x="8069263" y="3517900"/>
            <a:ext cx="16319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900">
                <a:solidFill>
                  <a:srgbClr val="FF0000"/>
                </a:solidFill>
              </a:rPr>
              <a:t>suspektné </a:t>
            </a:r>
            <a:r>
              <a:rPr lang="cs-CZ" sz="900" dirty="0">
                <a:solidFill>
                  <a:srgbClr val="FF0000"/>
                </a:solidFill>
              </a:rPr>
              <a:t>DRE</a:t>
            </a:r>
          </a:p>
          <a:p>
            <a:pPr algn="ctr">
              <a:defRPr/>
            </a:pPr>
            <a:r>
              <a:rPr lang="cs-CZ" sz="900" dirty="0">
                <a:solidFill>
                  <a:srgbClr val="FF0000"/>
                </a:solidFill>
              </a:rPr>
              <a:t>(</a:t>
            </a:r>
            <a:r>
              <a:rPr lang="cs-CZ" sz="900">
                <a:solidFill>
                  <a:srgbClr val="FF0000"/>
                </a:solidFill>
              </a:rPr>
              <a:t>bez ohľadu </a:t>
            </a:r>
            <a:r>
              <a:rPr lang="cs-CZ" sz="900" dirty="0">
                <a:solidFill>
                  <a:srgbClr val="FF0000"/>
                </a:solidFill>
              </a:rPr>
              <a:t>na hladinu PSA)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A8640D73-64C9-C38C-4C84-07F542BFDFCF}"/>
              </a:ext>
            </a:extLst>
          </p:cNvPr>
          <p:cNvSpPr/>
          <p:nvPr/>
        </p:nvSpPr>
        <p:spPr>
          <a:xfrm>
            <a:off x="7658528" y="3576638"/>
            <a:ext cx="53773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900">
                <a:solidFill>
                  <a:schemeClr val="accent6">
                    <a:lumMod val="10000"/>
                  </a:schemeClr>
                </a:solidFill>
              </a:rPr>
              <a:t>ALEBO</a:t>
            </a:r>
            <a:endParaRPr lang="cs-CZ" sz="9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98336" name="Grafický objekt 42" descr="Lékař samčího pohlaví obrys">
            <a:extLst>
              <a:ext uri="{FF2B5EF4-FFF2-40B4-BE49-F238E27FC236}">
                <a16:creationId xmlns:a16="http://schemas.microsoft.com/office/drawing/2014/main" id="{53740AAF-C8EA-EA38-360B-D8BEDD60218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38655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bdélník: se zakulacenými rohy 54">
            <a:extLst>
              <a:ext uri="{FF2B5EF4-FFF2-40B4-BE49-F238E27FC236}">
                <a16:creationId xmlns:a16="http://schemas.microsoft.com/office/drawing/2014/main" id="{C3FE3DCA-FD49-8AC1-D01D-1EA9A8284260}"/>
              </a:ext>
            </a:extLst>
          </p:cNvPr>
          <p:cNvSpPr/>
          <p:nvPr/>
        </p:nvSpPr>
        <p:spPr>
          <a:xfrm>
            <a:off x="1571625" y="3441700"/>
            <a:ext cx="1301750" cy="482600"/>
          </a:xfrm>
          <a:prstGeom prst="roundRect">
            <a:avLst>
              <a:gd name="adj" fmla="val 1015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cs-CZ" sz="1050">
                <a:solidFill>
                  <a:schemeClr val="accent6">
                    <a:lumMod val="10000"/>
                  </a:schemeClr>
                </a:solidFill>
              </a:rPr>
              <a:t>muž referovaný  </a:t>
            </a: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PL </a:t>
            </a:r>
          </a:p>
          <a:p>
            <a:pPr algn="ctr">
              <a:defRPr/>
            </a:pPr>
            <a:r>
              <a:rPr lang="cs-CZ" sz="1050" dirty="0">
                <a:solidFill>
                  <a:schemeClr val="accent6">
                    <a:lumMod val="10000"/>
                  </a:schemeClr>
                </a:solidFill>
              </a:rPr>
              <a:t>v rámci screeningu</a:t>
            </a:r>
            <a:endParaRPr lang="cs-CZ" sz="75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el 1"/>
          <p:cNvSpPr>
            <a:spLocks noGrp="1"/>
          </p:cNvSpPr>
          <p:nvPr>
            <p:ph type="title"/>
          </p:nvPr>
        </p:nvSpPr>
        <p:spPr>
          <a:xfrm>
            <a:off x="-141841" y="-57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>
                <a:ea typeface="ヒラギノ角ゴ Pro W3"/>
                <a:cs typeface="ヒラギノ角ゴ Pro W3"/>
              </a:rPr>
              <a:t>Karcinóm prostaty</a:t>
            </a:r>
            <a:r>
              <a:rPr lang="de-DE" sz="3600" b="1" dirty="0">
                <a:ea typeface="ヒラギノ角ゴ Pro W3"/>
                <a:cs typeface="ヒラギノ角ゴ Pro W3"/>
              </a:rPr>
              <a:t>: </a:t>
            </a:r>
            <a:r>
              <a:rPr lang="sk-SK" sz="3600" b="1" dirty="0">
                <a:ea typeface="ヒラギノ角ゴ Pro W3"/>
                <a:cs typeface="ヒラギノ角ゴ Pro W3"/>
              </a:rPr>
              <a:t>e</a:t>
            </a:r>
            <a:r>
              <a:rPr lang="de-DE" sz="3600" b="1" dirty="0" err="1">
                <a:ea typeface="ヒラギノ角ゴ Pro W3"/>
                <a:cs typeface="ヒラギノ角ゴ Pro W3"/>
              </a:rPr>
              <a:t>pidemiol</a:t>
            </a:r>
            <a:r>
              <a:rPr lang="sk-SK" sz="3600" b="1" dirty="0">
                <a:ea typeface="ヒラギノ角ゴ Pro W3"/>
                <a:cs typeface="ヒラギノ角ゴ Pro W3"/>
              </a:rPr>
              <a:t>ó</a:t>
            </a:r>
            <a:r>
              <a:rPr lang="de-DE" sz="3600" b="1" dirty="0">
                <a:ea typeface="ヒラギノ角ゴ Pro W3"/>
                <a:cs typeface="ヒラギノ角ゴ Pro W3"/>
              </a:rPr>
              <a:t>g</a:t>
            </a:r>
            <a:r>
              <a:rPr lang="sk-SK" sz="3600" b="1" dirty="0" err="1">
                <a:ea typeface="ヒラギノ角ゴ Pro W3"/>
                <a:cs typeface="ヒラギノ角ゴ Pro W3"/>
              </a:rPr>
              <a:t>ia</a:t>
            </a:r>
            <a:r>
              <a:rPr lang="sk-SK" sz="3600" b="1" dirty="0">
                <a:ea typeface="ヒラギノ角ゴ Pro W3"/>
                <a:cs typeface="ヒラギノ角ゴ Pro W3"/>
              </a:rPr>
              <a:t> celosvetovo</a:t>
            </a:r>
            <a:br>
              <a:rPr lang="sk-SK" sz="3600" b="1" dirty="0">
                <a:ea typeface="ヒラギノ角ゴ Pro W3"/>
                <a:cs typeface="ヒラギノ角ゴ Pro W3"/>
              </a:rPr>
            </a:br>
            <a:r>
              <a:rPr lang="sk-SK" sz="1400" dirty="0" err="1"/>
              <a:t>GLOBOCAN</a:t>
            </a:r>
            <a:r>
              <a:rPr lang="sk-SK" sz="1400" dirty="0"/>
              <a:t> 2020 </a:t>
            </a:r>
            <a:r>
              <a:rPr lang="sk-SK" sz="1400" dirty="0" err="1"/>
              <a:t>database</a:t>
            </a:r>
            <a:r>
              <a:rPr lang="sk-SK" sz="1400" dirty="0"/>
              <a:t>,</a:t>
            </a:r>
            <a:endParaRPr lang="de-DE" sz="3600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13EE9-F0F1-4045-8E81-8648268CE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>
                <a:solidFill>
                  <a:srgbClr val="002060"/>
                </a:solidFill>
              </a:rPr>
              <a:t>2. najčastejšia malignita u mužov</a:t>
            </a:r>
            <a:endParaRPr lang="de-D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sz="1200" dirty="0">
              <a:solidFill>
                <a:srgbClr val="002060"/>
              </a:solidFill>
            </a:endParaRPr>
          </a:p>
          <a:p>
            <a:r>
              <a:rPr lang="de-DE" dirty="0">
                <a:solidFill>
                  <a:srgbClr val="002060"/>
                </a:solidFill>
              </a:rPr>
              <a:t>N</a:t>
            </a:r>
            <a:r>
              <a:rPr lang="sk-SK" dirty="0" err="1">
                <a:solidFill>
                  <a:srgbClr val="002060"/>
                </a:solidFill>
              </a:rPr>
              <a:t>ovo</a:t>
            </a:r>
            <a:r>
              <a:rPr lang="de-DE" dirty="0" err="1">
                <a:solidFill>
                  <a:srgbClr val="002060"/>
                </a:solidFill>
              </a:rPr>
              <a:t>diagnos</a:t>
            </a:r>
            <a:r>
              <a:rPr lang="sk-SK" dirty="0" err="1">
                <a:solidFill>
                  <a:srgbClr val="002060"/>
                </a:solidFill>
              </a:rPr>
              <a:t>tikovaných</a:t>
            </a:r>
            <a:r>
              <a:rPr lang="sk-SK" dirty="0">
                <a:solidFill>
                  <a:srgbClr val="002060"/>
                </a:solidFill>
              </a:rPr>
              <a:t> v roku</a:t>
            </a:r>
            <a:r>
              <a:rPr lang="de-DE" dirty="0">
                <a:solidFill>
                  <a:srgbClr val="002060"/>
                </a:solidFill>
              </a:rPr>
              <a:t> 20</a:t>
            </a:r>
            <a:r>
              <a:rPr lang="sk-SK" dirty="0">
                <a:solidFill>
                  <a:srgbClr val="002060"/>
                </a:solidFill>
              </a:rPr>
              <a:t>20</a:t>
            </a:r>
            <a:r>
              <a:rPr lang="de-DE" dirty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r>
              <a:rPr lang="sk-SK" b="1" dirty="0">
                <a:solidFill>
                  <a:srgbClr val="002060"/>
                </a:solidFill>
              </a:rPr>
              <a:t>   </a:t>
            </a:r>
            <a:r>
              <a:rPr lang="sk-SK" b="1" dirty="0"/>
              <a:t>1,414 259 </a:t>
            </a:r>
            <a:endParaRPr lang="de-DE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sk-SK" dirty="0">
              <a:solidFill>
                <a:srgbClr val="002060"/>
              </a:solidFill>
            </a:endParaRPr>
          </a:p>
          <a:p>
            <a:r>
              <a:rPr lang="sk-SK" dirty="0">
                <a:solidFill>
                  <a:srgbClr val="002060"/>
                </a:solidFill>
              </a:rPr>
              <a:t>5. najčastejšia príčina úmrtia na </a:t>
            </a:r>
          </a:p>
          <a:p>
            <a:pPr marL="0" indent="0">
              <a:buNone/>
            </a:pPr>
            <a:r>
              <a:rPr lang="sk-SK" dirty="0">
                <a:solidFill>
                  <a:srgbClr val="002060"/>
                </a:solidFill>
              </a:rPr>
              <a:t>   rakovinu u mužov</a:t>
            </a:r>
          </a:p>
          <a:p>
            <a:pPr marL="0" indent="0">
              <a:buNone/>
            </a:pPr>
            <a:endParaRPr lang="de-DE" sz="1200" dirty="0">
              <a:solidFill>
                <a:srgbClr val="002060"/>
              </a:solidFill>
            </a:endParaRPr>
          </a:p>
          <a:p>
            <a:r>
              <a:rPr lang="sk-SK" dirty="0">
                <a:solidFill>
                  <a:srgbClr val="002060"/>
                </a:solidFill>
              </a:rPr>
              <a:t>Úmrtí v roku</a:t>
            </a:r>
            <a:r>
              <a:rPr lang="de-DE" dirty="0">
                <a:solidFill>
                  <a:srgbClr val="002060"/>
                </a:solidFill>
              </a:rPr>
              <a:t> 20</a:t>
            </a:r>
            <a:r>
              <a:rPr lang="sk-SK" dirty="0">
                <a:solidFill>
                  <a:srgbClr val="002060"/>
                </a:solidFill>
              </a:rPr>
              <a:t>20</a:t>
            </a:r>
            <a:r>
              <a:rPr lang="de-DE" dirty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r>
              <a:rPr lang="sk-SK" b="1" dirty="0">
                <a:solidFill>
                  <a:srgbClr val="002060"/>
                </a:solidFill>
              </a:rPr>
              <a:t>   </a:t>
            </a:r>
            <a:r>
              <a:rPr lang="sk-SK" b="1" dirty="0"/>
              <a:t>375,304</a:t>
            </a:r>
            <a:endParaRPr lang="de-DE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81250" name="Textplatzhalt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endParaRPr lang="de-DE" baseline="30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7F75E-BD38-47DA-A126-358A611C1F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2064" y="6235403"/>
            <a:ext cx="5327915" cy="25271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 </a:t>
            </a:r>
          </a:p>
          <a:p>
            <a:r>
              <a:rPr lang="en-GB" dirty="0"/>
              <a:t>Bray F, et al. CA Cancer J Clin. 2018 Sept 12 [Epub ahead of print].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52" y="928625"/>
            <a:ext cx="4427553" cy="259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20239"/>
            <a:ext cx="5802200" cy="259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397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4ABDF491-1D82-FD76-5E2C-7F486EF6A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2526" r="12939" b="20263"/>
          <a:stretch/>
        </p:blipFill>
        <p:spPr>
          <a:xfrm>
            <a:off x="486383" y="1323834"/>
            <a:ext cx="11150488" cy="516380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E975A6C6-13C5-E45D-BD88-65ACEB531B39}"/>
              </a:ext>
            </a:extLst>
          </p:cNvPr>
          <p:cNvSpPr txBox="1"/>
          <p:nvPr/>
        </p:nvSpPr>
        <p:spPr>
          <a:xfrm>
            <a:off x="486383" y="370365"/>
            <a:ext cx="11327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b="1" dirty="0"/>
              <a:t>Diagnostický   postup   u  mužov  s PSA  3  </a:t>
            </a:r>
            <a:r>
              <a:rPr lang="sk-SK" sz="2400" b="1" dirty="0" err="1"/>
              <a:t>aôlebo</a:t>
            </a:r>
            <a:r>
              <a:rPr lang="sk-SK" sz="2400" b="1" dirty="0"/>
              <a:t>  so  </a:t>
            </a:r>
            <a:r>
              <a:rPr lang="sk-SK" sz="2400" b="1" dirty="0" err="1"/>
              <a:t>supektným</a:t>
            </a:r>
            <a:r>
              <a:rPr lang="sk-SK" sz="2400" b="1" dirty="0"/>
              <a:t>  DRV a  </a:t>
            </a:r>
            <a:r>
              <a:rPr lang="sk-SK" sz="2400" b="1" dirty="0" err="1"/>
              <a:t>PIRADS</a:t>
            </a:r>
            <a:r>
              <a:rPr lang="sk-SK" sz="2400" b="1" dirty="0"/>
              <a:t>  3+</a:t>
            </a:r>
          </a:p>
        </p:txBody>
      </p:sp>
    </p:spTree>
    <p:extLst>
      <p:ext uri="{BB962C8B-B14F-4D97-AF65-F5344CB8AC3E}">
        <p14:creationId xmlns:p14="http://schemas.microsoft.com/office/powerpoint/2010/main" val="323166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63FB4DB8-FA37-274A-E476-47E0E60DE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6" t="47329" r="9216" b="6299"/>
          <a:stretch/>
        </p:blipFill>
        <p:spPr>
          <a:xfrm>
            <a:off x="1528549" y="3079513"/>
            <a:ext cx="8911988" cy="311657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6FBDAFD-DE6E-F0B1-5186-377FD4711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9050"/>
            <a:ext cx="86868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73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ĎAKUJEM ZA POZORNOSŤ PROSÍM DAJTE MI DOBRÚ ZNÁMKU Poster | iipp | Keep ...">
            <a:extLst>
              <a:ext uri="{FF2B5EF4-FFF2-40B4-BE49-F238E27FC236}">
                <a16:creationId xmlns:a16="http://schemas.microsoft.com/office/drawing/2014/main" id="{BD96D540-664B-CBB4-BD32-CCD4D825F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4"/>
          <a:stretch/>
        </p:blipFill>
        <p:spPr bwMode="auto">
          <a:xfrm>
            <a:off x="2130425" y="115614"/>
            <a:ext cx="7931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344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2ADB9-A991-4CF5-8002-FBD5EF0D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err="1"/>
              <a:t>Incidencia</a:t>
            </a:r>
            <a:r>
              <a:rPr lang="sk-SK" b="1" dirty="0"/>
              <a:t> a prevalencia choroby v Slovenskej republike: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C3A882-9AC4-48A7-A0EB-6E03D0B43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sk-SK" sz="3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sk-SK" sz="39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k-SK" sz="2600" dirty="0">
                <a:ea typeface="Times New Roman" panose="02020603050405020304" pitchFamily="18" charset="0"/>
                <a:cs typeface="Arial" panose="020B0604020202020204" pitchFamily="34" charset="0"/>
              </a:rPr>
              <a:t>Podľa najaktuálnejších publikovaných dát z Národného onkologického registra je aktuálne </a:t>
            </a:r>
            <a:r>
              <a:rPr lang="sk-SK" sz="2600" b="1" dirty="0">
                <a:ea typeface="Times New Roman" panose="02020603050405020304" pitchFamily="18" charset="0"/>
                <a:cs typeface="Arial" panose="020B0604020202020204" pitchFamily="34" charset="0"/>
              </a:rPr>
              <a:t>druhým najčastejším zhubným nádorom </a:t>
            </a:r>
            <a:r>
              <a:rPr lang="sk-SK" sz="2600" dirty="0">
                <a:ea typeface="Times New Roman" panose="02020603050405020304" pitchFamily="18" charset="0"/>
                <a:cs typeface="Arial" panose="020B0604020202020204" pitchFamily="34" charset="0"/>
              </a:rPr>
              <a:t>u mužov po </a:t>
            </a:r>
            <a:r>
              <a:rPr lang="sk-SK" sz="2600" dirty="0" err="1">
                <a:ea typeface="Times New Roman" panose="02020603050405020304" pitchFamily="18" charset="0"/>
                <a:cs typeface="Arial" panose="020B0604020202020204" pitchFamily="34" charset="0"/>
              </a:rPr>
              <a:t>kolorektálnom</a:t>
            </a:r>
            <a:r>
              <a:rPr lang="sk-SK" sz="2600" dirty="0">
                <a:ea typeface="Times New Roman" panose="02020603050405020304" pitchFamily="18" charset="0"/>
                <a:cs typeface="Arial" panose="020B0604020202020204" pitchFamily="34" charset="0"/>
              </a:rPr>
              <a:t> karcinóme (bez zhubných nádorov kože </a:t>
            </a:r>
            <a:r>
              <a:rPr lang="sk-SK" sz="2600" dirty="0" err="1">
                <a:ea typeface="Times New Roman" panose="02020603050405020304" pitchFamily="18" charset="0"/>
                <a:cs typeface="Arial" panose="020B0604020202020204" pitchFamily="34" charset="0"/>
              </a:rPr>
              <a:t>nemelanomového</a:t>
            </a:r>
            <a:r>
              <a:rPr lang="sk-SK" sz="2600" dirty="0">
                <a:ea typeface="Times New Roman" panose="02020603050405020304" pitchFamily="18" charset="0"/>
                <a:cs typeface="Arial" panose="020B0604020202020204" pitchFamily="34" charset="0"/>
              </a:rPr>
              <a:t> typu), </a:t>
            </a:r>
          </a:p>
          <a:p>
            <a:pPr algn="just"/>
            <a:r>
              <a:rPr lang="sk-SK" sz="2600" dirty="0">
                <a:ea typeface="Times New Roman" panose="02020603050405020304" pitchFamily="18" charset="0"/>
                <a:cs typeface="Arial" panose="020B0604020202020204" pitchFamily="34" charset="0"/>
              </a:rPr>
              <a:t>s hrubou </a:t>
            </a:r>
            <a:r>
              <a:rPr lang="sk-SK" sz="26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incidenciou</a:t>
            </a:r>
            <a:r>
              <a:rPr lang="sk-SK" sz="2600" b="1" dirty="0">
                <a:ea typeface="Times New Roman" panose="02020603050405020304" pitchFamily="18" charset="0"/>
                <a:cs typeface="Arial" panose="020B0604020202020204" pitchFamily="34" charset="0"/>
              </a:rPr>
              <a:t> 77,7/100 tis</a:t>
            </a:r>
            <a:r>
              <a:rPr lang="sk-SK" sz="2600" dirty="0">
                <a:ea typeface="Times New Roman" panose="02020603050405020304" pitchFamily="18" charset="0"/>
                <a:cs typeface="Arial" panose="020B0604020202020204" pitchFamily="34" charset="0"/>
              </a:rPr>
              <a:t>., čo v absolútnych číslach predstavuje </a:t>
            </a:r>
            <a:r>
              <a:rPr lang="sk-SK" sz="2600" b="1" dirty="0">
                <a:ea typeface="Times New Roman" panose="02020603050405020304" pitchFamily="18" charset="0"/>
                <a:cs typeface="Arial" panose="020B0604020202020204" pitchFamily="34" charset="0"/>
              </a:rPr>
              <a:t>2 051 </a:t>
            </a:r>
            <a:r>
              <a:rPr lang="sk-SK" sz="2600" dirty="0">
                <a:ea typeface="Times New Roman" panose="02020603050405020304" pitchFamily="18" charset="0"/>
                <a:cs typeface="Arial" panose="020B0604020202020204" pitchFamily="34" charset="0"/>
              </a:rPr>
              <a:t>novo diagnostikovaných prípadov ročne. </a:t>
            </a:r>
          </a:p>
          <a:p>
            <a:pPr algn="just"/>
            <a:r>
              <a:rPr lang="sk-SK" sz="2600" dirty="0" err="1">
                <a:ea typeface="Times New Roman" panose="02020603050405020304" pitchFamily="18" charset="0"/>
                <a:cs typeface="Arial" panose="020B0604020202020204" pitchFamily="34" charset="0"/>
              </a:rPr>
              <a:t>Prevalencia</a:t>
            </a:r>
            <a:r>
              <a:rPr lang="sk-SK" sz="2600" dirty="0">
                <a:ea typeface="Times New Roman" panose="02020603050405020304" pitchFamily="18" charset="0"/>
                <a:cs typeface="Arial" panose="020B0604020202020204" pitchFamily="34" charset="0"/>
              </a:rPr>
              <a:t> karcinómu prostaty v SR predstavuje 8 885 prípadov v absolútnych číslach</a:t>
            </a:r>
            <a:r>
              <a:rPr lang="sk-SK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Mortalita predstavuje</a:t>
            </a:r>
            <a:r>
              <a:rPr lang="sk-SK" dirty="0"/>
              <a:t> 533 prípadov.</a:t>
            </a:r>
          </a:p>
          <a:p>
            <a:pPr algn="just"/>
            <a:endParaRPr lang="sk-SK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FDAB4-BC20-457A-B2A1-71CD8022948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27500" y="6345238"/>
            <a:ext cx="8064500" cy="411162"/>
          </a:xfrm>
        </p:spPr>
        <p:txBody>
          <a:bodyPr>
            <a:normAutofit/>
          </a:bodyPr>
          <a:lstStyle/>
          <a:p>
            <a:r>
              <a:rPr lang="sk-SK" sz="800" dirty="0"/>
              <a:t>(1)  </a:t>
            </a:r>
            <a:r>
              <a:rPr lang="sk-SK" sz="800" dirty="0" err="1"/>
              <a:t>Incidencia</a:t>
            </a:r>
            <a:r>
              <a:rPr lang="sk-SK" sz="800" dirty="0"/>
              <a:t> zhubných nádorov v Slovenskej republike 2010, národné centrum zdravotníckych informácií, Národný onkologický register. (2017) ISBN 978-80–89292-55-4. </a:t>
            </a:r>
          </a:p>
        </p:txBody>
      </p:sp>
    </p:spTree>
    <p:extLst>
      <p:ext uri="{BB962C8B-B14F-4D97-AF65-F5344CB8AC3E}">
        <p14:creationId xmlns:p14="http://schemas.microsoft.com/office/powerpoint/2010/main" val="303472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2660" y="491409"/>
            <a:ext cx="8475848" cy="707373"/>
          </a:xfrm>
        </p:spPr>
        <p:txBody>
          <a:bodyPr>
            <a:noAutofit/>
          </a:bodyPr>
          <a:lstStyle/>
          <a:p>
            <a:r>
              <a:rPr lang="sk-SK" sz="2400"/>
              <a:t>de novo  metastatický karcinóm  prostaty - incidencia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4203" t="26232" r="15098" b="3908"/>
          <a:stretch/>
        </p:blipFill>
        <p:spPr>
          <a:xfrm>
            <a:off x="1963492" y="1326179"/>
            <a:ext cx="9060481" cy="5242953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A9E3F0D-D70A-520A-FE79-8508012C378C}"/>
              </a:ext>
            </a:extLst>
          </p:cNvPr>
          <p:cNvSpPr txBox="1"/>
          <p:nvPr/>
        </p:nvSpPr>
        <p:spPr>
          <a:xfrm>
            <a:off x="236661" y="4616254"/>
            <a:ext cx="2533835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k-SK" sz="2400" b="1" dirty="0"/>
              <a:t>SR  14  - 17 %  metastatický   karcinóm  prostaty</a:t>
            </a:r>
          </a:p>
        </p:txBody>
      </p: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77FAE289-2093-0370-FCCE-61490804C679}"/>
              </a:ext>
            </a:extLst>
          </p:cNvPr>
          <p:cNvCxnSpPr/>
          <p:nvPr/>
        </p:nvCxnSpPr>
        <p:spPr>
          <a:xfrm flipV="1">
            <a:off x="2770496" y="3429000"/>
            <a:ext cx="3807725" cy="1798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8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sahu 3"/>
          <p:cNvPicPr/>
          <p:nvPr/>
        </p:nvPicPr>
        <p:blipFill rotWithShape="1">
          <a:blip r:embed="rId3"/>
          <a:srcRect t="21991" r="58325" b="43983"/>
          <a:stretch/>
        </p:blipFill>
        <p:spPr>
          <a:xfrm>
            <a:off x="2893908" y="2068551"/>
            <a:ext cx="4521736" cy="169498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8199CB54-07E7-43EB-B7B7-9BB89BA54184}"/>
              </a:ext>
            </a:extLst>
          </p:cNvPr>
          <p:cNvSpPr txBox="1"/>
          <p:nvPr/>
        </p:nvSpPr>
        <p:spPr>
          <a:xfrm>
            <a:off x="1098479" y="2882359"/>
            <a:ext cx="1873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200" b="1" dirty="0">
                <a:solidFill>
                  <a:prstClr val="black"/>
                </a:solidFill>
              </a:rPr>
              <a:t>INCIDENCIA</a:t>
            </a:r>
          </a:p>
          <a:p>
            <a:pPr lvl="0"/>
            <a:endParaRPr lang="sk-SK" sz="1200" b="1" dirty="0">
              <a:solidFill>
                <a:prstClr val="black"/>
              </a:solidFill>
            </a:endParaRPr>
          </a:p>
          <a:p>
            <a:pPr lvl="0"/>
            <a:r>
              <a:rPr lang="sk-SK" sz="1200" b="1" dirty="0">
                <a:solidFill>
                  <a:prstClr val="black"/>
                </a:solidFill>
              </a:rPr>
              <a:t>ročne 450,000 mužov </a:t>
            </a:r>
          </a:p>
          <a:p>
            <a:pPr lvl="0"/>
            <a:r>
              <a:rPr lang="sk-SK" sz="1200" b="1" dirty="0">
                <a:solidFill>
                  <a:prstClr val="black"/>
                </a:solidFill>
              </a:rPr>
              <a:t>v  Európe 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21D0B7BE-5872-4A5F-A043-1D126E6C17CF}"/>
              </a:ext>
            </a:extLst>
          </p:cNvPr>
          <p:cNvSpPr txBox="1"/>
          <p:nvPr/>
        </p:nvSpPr>
        <p:spPr>
          <a:xfrm>
            <a:off x="8720254" y="2631688"/>
            <a:ext cx="2219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200" b="1" dirty="0">
                <a:solidFill>
                  <a:prstClr val="black"/>
                </a:solidFill>
              </a:rPr>
              <a:t>PREVALENCIA</a:t>
            </a:r>
          </a:p>
          <a:p>
            <a:pPr lvl="0"/>
            <a:endParaRPr lang="sk-SK" sz="1200" b="1" dirty="0">
              <a:solidFill>
                <a:prstClr val="black"/>
              </a:solidFill>
            </a:endParaRPr>
          </a:p>
          <a:p>
            <a:pPr lvl="0"/>
            <a:r>
              <a:rPr lang="sk-SK" sz="1200" b="1" dirty="0">
                <a:solidFill>
                  <a:prstClr val="black"/>
                </a:solidFill>
              </a:rPr>
              <a:t>Viacej  ako 2,0mil. Mužov</a:t>
            </a:r>
          </a:p>
          <a:p>
            <a:pPr lvl="0"/>
            <a:r>
              <a:rPr lang="sk-SK" sz="1200" b="1" dirty="0">
                <a:solidFill>
                  <a:prstClr val="black"/>
                </a:solidFill>
              </a:rPr>
              <a:t>V  Európe  žije  s  karcinómom </a:t>
            </a:r>
          </a:p>
          <a:p>
            <a:pPr lvl="0"/>
            <a:r>
              <a:rPr lang="sk-SK" sz="1200" b="1" dirty="0">
                <a:solidFill>
                  <a:prstClr val="black"/>
                </a:solidFill>
              </a:rPr>
              <a:t>prostaty</a:t>
            </a:r>
          </a:p>
        </p:txBody>
      </p:sp>
      <p:sp>
        <p:nvSpPr>
          <p:cNvPr id="7" name="Šípka: doprava 6">
            <a:extLst>
              <a:ext uri="{FF2B5EF4-FFF2-40B4-BE49-F238E27FC236}">
                <a16:creationId xmlns:a16="http://schemas.microsoft.com/office/drawing/2014/main" id="{054A8805-5560-4BFA-80A9-4953A1FDD8B6}"/>
              </a:ext>
            </a:extLst>
          </p:cNvPr>
          <p:cNvSpPr/>
          <p:nvPr/>
        </p:nvSpPr>
        <p:spPr>
          <a:xfrm rot="10800000">
            <a:off x="7493619" y="3094347"/>
            <a:ext cx="814039" cy="407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169179B5-8ADD-4913-91B9-067B8BF40AC3}"/>
              </a:ext>
            </a:extLst>
          </p:cNvPr>
          <p:cNvSpPr/>
          <p:nvPr/>
        </p:nvSpPr>
        <p:spPr>
          <a:xfrm>
            <a:off x="2771163" y="3021980"/>
            <a:ext cx="814039" cy="407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652E93FB-BA92-4227-A670-2EE27320EACC}"/>
              </a:ext>
            </a:extLst>
          </p:cNvPr>
          <p:cNvSpPr txBox="1"/>
          <p:nvPr/>
        </p:nvSpPr>
        <p:spPr>
          <a:xfrm>
            <a:off x="4270917" y="943724"/>
            <a:ext cx="389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/>
              <a:t>KARCINÓM  PROSTATY  V  EURÓPE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71D84ECC-62A9-2A58-DA24-88582F53B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479" y="4693162"/>
            <a:ext cx="6151397" cy="1048603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DA3C80B-78B4-1172-B447-7856C5387E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5951145" y="4231634"/>
            <a:ext cx="1667400" cy="1682642"/>
          </a:xfrm>
          <a:prstGeom prst="rect">
            <a:avLst/>
          </a:prstGeom>
        </p:spPr>
      </p:pic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E6F18CF2-8946-86D0-A4B0-3F01DFFFD88C}"/>
              </a:ext>
            </a:extLst>
          </p:cNvPr>
          <p:cNvSpPr/>
          <p:nvPr/>
        </p:nvSpPr>
        <p:spPr>
          <a:xfrm>
            <a:off x="4325819" y="5013953"/>
            <a:ext cx="814039" cy="407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544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97" y="117860"/>
            <a:ext cx="10114026" cy="662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2CB2E4AE-F15A-4AEA-94E8-33C678AA5ABA}"/>
              </a:ext>
            </a:extLst>
          </p:cNvPr>
          <p:cNvSpPr txBox="1"/>
          <p:nvPr/>
        </p:nvSpPr>
        <p:spPr>
          <a:xfrm>
            <a:off x="2263698" y="1839492"/>
            <a:ext cx="7292898" cy="28623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4000" b="1"/>
              <a:t>ročné náklady  na  liečbu  karcinómu  prostaty   v Európe</a:t>
            </a:r>
          </a:p>
          <a:p>
            <a:r>
              <a:rPr lang="sk-SK" sz="4000" b="1"/>
              <a:t>              </a:t>
            </a:r>
            <a:r>
              <a:rPr lang="sk-SK" sz="6000" b="1"/>
              <a:t>9 miliard eur </a:t>
            </a:r>
            <a:endParaRPr lang="sk-SK" sz="4000" b="1"/>
          </a:p>
          <a:p>
            <a:endParaRPr lang="sk-SK" sz="4000" b="1"/>
          </a:p>
        </p:txBody>
      </p:sp>
    </p:spTree>
    <p:extLst>
      <p:ext uri="{BB962C8B-B14F-4D97-AF65-F5344CB8AC3E}">
        <p14:creationId xmlns:p14="http://schemas.microsoft.com/office/powerpoint/2010/main" val="99566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id="{ECD7119D-2E99-4CBB-9EF4-F63C6A75A042}"/>
              </a:ext>
            </a:extLst>
          </p:cNvPr>
          <p:cNvSpPr txBox="1"/>
          <p:nvPr/>
        </p:nvSpPr>
        <p:spPr>
          <a:xfrm>
            <a:off x="424112" y="1191995"/>
            <a:ext cx="60939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CARCINOMA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CERVICIS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UTERI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sk-SK" dirty="0"/>
            </a:br>
            <a:endParaRPr lang="sk-SK" dirty="0"/>
          </a:p>
          <a:p>
            <a:r>
              <a:rPr lang="sk-SK" sz="2000" b="1" dirty="0" err="1"/>
              <a:t>Incidencia</a:t>
            </a:r>
            <a:r>
              <a:rPr lang="sk-SK" sz="2000" b="1" dirty="0"/>
              <a:t>    21,2/100 tis. </a:t>
            </a:r>
            <a:br>
              <a:rPr lang="sk-SK" sz="2000" b="1" dirty="0"/>
            </a:br>
            <a:endParaRPr lang="sk-SK" sz="2000" b="1" dirty="0"/>
          </a:p>
          <a:p>
            <a:r>
              <a:rPr lang="sk-SK" sz="2000" b="1" dirty="0">
                <a:effectLst/>
                <a:latin typeface="Arial" panose="020B0604020202020204" pitchFamily="34" charset="0"/>
              </a:rPr>
              <a:t>Morbidita   600 </a:t>
            </a:r>
            <a:r>
              <a:rPr lang="sk-SK" sz="2000" dirty="0"/>
              <a:t>prípadov  ročne</a:t>
            </a:r>
          </a:p>
          <a:p>
            <a:br>
              <a:rPr lang="sk-SK" sz="2000" dirty="0"/>
            </a:br>
            <a:r>
              <a:rPr lang="sk-SK" sz="2000" b="1" dirty="0">
                <a:effectLst/>
                <a:latin typeface="Arial" panose="020B0604020202020204" pitchFamily="34" charset="0"/>
              </a:rPr>
              <a:t>Mortalita    212 (2016)  </a:t>
            </a:r>
          </a:p>
          <a:p>
            <a:endParaRPr lang="sk-SK" sz="2000" b="1" dirty="0">
              <a:latin typeface="Arial" panose="020B0604020202020204" pitchFamily="34" charset="0"/>
            </a:endParaRPr>
          </a:p>
          <a:p>
            <a:endParaRPr lang="sk-SK" sz="2000" b="1" dirty="0">
              <a:latin typeface="Arial" panose="020B0604020202020204" pitchFamily="34" charset="0"/>
            </a:endParaRPr>
          </a:p>
          <a:p>
            <a:r>
              <a:rPr lang="sk-SK" sz="2000" b="1" dirty="0" err="1">
                <a:latin typeface="Arial" panose="020B0604020202020204" pitchFamily="34" charset="0"/>
              </a:rPr>
              <a:t>Oportunný</a:t>
            </a:r>
            <a:r>
              <a:rPr lang="sk-SK" sz="2000" b="1" dirty="0">
                <a:latin typeface="Arial" panose="020B0604020202020204" pitchFamily="34" charset="0"/>
              </a:rPr>
              <a:t>  skríning  pre Ca  </a:t>
            </a:r>
            <a:r>
              <a:rPr lang="sk-SK" sz="2000" b="1" dirty="0" err="1">
                <a:latin typeface="Arial" panose="020B0604020202020204" pitchFamily="34" charset="0"/>
              </a:rPr>
              <a:t>cervicis</a:t>
            </a:r>
            <a:r>
              <a:rPr lang="sk-SK" sz="2000" b="1" dirty="0">
                <a:latin typeface="Arial" panose="020B0604020202020204" pitchFamily="34" charset="0"/>
              </a:rPr>
              <a:t> </a:t>
            </a:r>
          </a:p>
          <a:p>
            <a:r>
              <a:rPr lang="sk-SK" sz="2000" b="1" u="sng" dirty="0">
                <a:latin typeface="Arial" panose="020B0604020202020204" pitchFamily="34" charset="0"/>
              </a:rPr>
              <a:t>nie  je  efektívny </a:t>
            </a:r>
            <a:r>
              <a:rPr lang="sk-SK" sz="2000" b="1" dirty="0">
                <a:latin typeface="Arial" panose="020B0604020202020204" pitchFamily="34" charset="0"/>
              </a:rPr>
              <a:t>– od 1.1.2008 aktívny  skríning</a:t>
            </a:r>
            <a:br>
              <a:rPr lang="sk-SK" dirty="0"/>
            </a:br>
            <a:endParaRPr lang="sk-SK" dirty="0"/>
          </a:p>
          <a:p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B72263A-CBFA-45F8-97DD-B9C75E333AA9}"/>
              </a:ext>
            </a:extLst>
          </p:cNvPr>
          <p:cNvSpPr txBox="1"/>
          <p:nvPr/>
        </p:nvSpPr>
        <p:spPr>
          <a:xfrm>
            <a:off x="6444534" y="1191995"/>
            <a:ext cx="7255042" cy="364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CARCINOMA</a:t>
            </a: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kumimoji="0" lang="sk-SK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PROSTATAE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Incidencia</a:t>
            </a: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    77,7/100 tis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Morbidita     2 051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prípadov ročne.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Mortalita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533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sk-SK" sz="20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000" dirty="0" err="1">
                <a:solidFill>
                  <a:srgbClr val="FF0000"/>
                </a:solidFill>
                <a:latin typeface="Calibri" panose="020F0502020204030204"/>
              </a:rPr>
              <a:t>Oportunný</a:t>
            </a:r>
            <a:r>
              <a:rPr lang="sk-SK" sz="2000" dirty="0">
                <a:solidFill>
                  <a:srgbClr val="FF0000"/>
                </a:solidFill>
                <a:latin typeface="Calibri" panose="020F0502020204030204"/>
              </a:rPr>
              <a:t>  skríning = neefektívny,  bez  zmeny !</a:t>
            </a: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7131406C-A74F-1FFA-311D-0F0147E8149C}"/>
              </a:ext>
            </a:extLst>
          </p:cNvPr>
          <p:cNvSpPr txBox="1"/>
          <p:nvPr/>
        </p:nvSpPr>
        <p:spPr>
          <a:xfrm>
            <a:off x="3930555" y="313899"/>
            <a:ext cx="341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Slovenská    republika</a:t>
            </a:r>
          </a:p>
        </p:txBody>
      </p:sp>
    </p:spTree>
    <p:extLst>
      <p:ext uri="{BB962C8B-B14F-4D97-AF65-F5344CB8AC3E}">
        <p14:creationId xmlns:p14="http://schemas.microsoft.com/office/powerpoint/2010/main" val="3385434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65" y="196223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Diagnostika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17" y="2430880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PSA</a:t>
            </a:r>
            <a:r>
              <a:rPr lang="cs-CZ" dirty="0"/>
              <a:t> (prostatický </a:t>
            </a:r>
            <a:r>
              <a:rPr lang="cs-CZ" dirty="0" err="1"/>
              <a:t>špecifický</a:t>
            </a:r>
            <a:r>
              <a:rPr lang="cs-CZ" dirty="0"/>
              <a:t> </a:t>
            </a:r>
            <a:r>
              <a:rPr lang="cs-CZ" dirty="0" err="1"/>
              <a:t>antigén</a:t>
            </a:r>
            <a:r>
              <a:rPr lang="cs-CZ" dirty="0"/>
              <a:t>)</a:t>
            </a:r>
          </a:p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DRE </a:t>
            </a:r>
            <a:r>
              <a:rPr lang="cs-CZ" dirty="0"/>
              <a:t>– vyš. per </a:t>
            </a:r>
            <a:r>
              <a:rPr lang="cs-CZ" dirty="0" err="1"/>
              <a:t>rectum</a:t>
            </a:r>
            <a:r>
              <a:rPr lang="cs-CZ" dirty="0"/>
              <a:t> </a:t>
            </a:r>
          </a:p>
          <a:p>
            <a:r>
              <a:rPr lang="cs-CZ" dirty="0" err="1">
                <a:solidFill>
                  <a:srgbClr val="FF0000"/>
                </a:solidFill>
              </a:rPr>
              <a:t>mpMRI</a:t>
            </a:r>
            <a:r>
              <a:rPr lang="cs-CZ" dirty="0">
                <a:solidFill>
                  <a:srgbClr val="FF0000"/>
                </a:solidFill>
              </a:rPr>
              <a:t>  prostaty</a:t>
            </a:r>
          </a:p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Biopsia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prostaty – HISTOLOGICKÁ </a:t>
            </a:r>
            <a:r>
              <a:rPr lang="cs-CZ" dirty="0" err="1"/>
              <a:t>verifikácia</a:t>
            </a:r>
            <a:r>
              <a:rPr lang="cs-CZ" dirty="0"/>
              <a:t> (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transrektálna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USG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štandardná</a:t>
            </a:r>
            <a:r>
              <a:rPr lang="cs-CZ" dirty="0"/>
              <a:t> 10 a </a:t>
            </a:r>
            <a:r>
              <a:rPr lang="cs-CZ" dirty="0" err="1"/>
              <a:t>viac</a:t>
            </a:r>
            <a:r>
              <a:rPr lang="cs-CZ" dirty="0"/>
              <a:t> </a:t>
            </a:r>
            <a:r>
              <a:rPr lang="cs-CZ" dirty="0" err="1"/>
              <a:t>vzoriek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, 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cielená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softwerová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880ABA0-EB4F-4B46-AF3A-F0B0F2E48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7" r="12963" b="8610"/>
          <a:stretch/>
        </p:blipFill>
        <p:spPr>
          <a:xfrm>
            <a:off x="7137032" y="210888"/>
            <a:ext cx="4917688" cy="3134029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81DADB3-13DF-92C9-CC12-E07F91E54E9A}"/>
              </a:ext>
            </a:extLst>
          </p:cNvPr>
          <p:cNvSpPr txBox="1"/>
          <p:nvPr/>
        </p:nvSpPr>
        <p:spPr>
          <a:xfrm>
            <a:off x="8505719" y="6488668"/>
            <a:ext cx="3686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/>
              <a:t>https://youtu.be/EAIomDqtiWw?t=9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41CF89CC-0A4E-3116-15A5-C3EF22E48486}"/>
              </a:ext>
            </a:extLst>
          </p:cNvPr>
          <p:cNvSpPr txBox="1"/>
          <p:nvPr/>
        </p:nvSpPr>
        <p:spPr>
          <a:xfrm>
            <a:off x="3048000" y="32890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/>
              <a:t>4OuSq-G7B8ObqYJxTxEqeACoEs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FA7BD16F-AC4E-DB76-A3E5-166FB7541303}"/>
              </a:ext>
            </a:extLst>
          </p:cNvPr>
          <p:cNvSpPr txBox="1"/>
          <p:nvPr/>
        </p:nvSpPr>
        <p:spPr>
          <a:xfrm>
            <a:off x="3048000" y="32890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 err="1"/>
              <a:t>4OuSq-G7B8ObqYJxTxEqeACoEs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4632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94942" y="89499"/>
            <a:ext cx="872091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PREVENTÍVNA PREHLIADKA U UROLÓGA  </a:t>
            </a:r>
          </a:p>
          <a:p>
            <a:endParaRPr lang="sk-SK" b="1" dirty="0"/>
          </a:p>
          <a:p>
            <a:r>
              <a:rPr lang="sk-SK" dirty="0"/>
              <a:t>Prehliadku vykonáva lekár so špecializáciou v špecializačnom odbore urológia. Kompletná preventívna urologická prehliadka zahŕňa fyzikálne vyšetrenie, </a:t>
            </a:r>
            <a:r>
              <a:rPr lang="sk-SK" dirty="0" err="1"/>
              <a:t>palpačné</a:t>
            </a:r>
            <a:r>
              <a:rPr lang="sk-SK" dirty="0"/>
              <a:t> vyšetrenie prostaty per rektum (cez konečník), </a:t>
            </a:r>
            <a:r>
              <a:rPr lang="sk-SK" dirty="0" err="1"/>
              <a:t>palpačné</a:t>
            </a:r>
            <a:r>
              <a:rPr lang="sk-SK" dirty="0"/>
              <a:t> vyšetrenie semenníkov, ultrazvukové vyšetrenie močových ciest a obličiek. V priebehu preventívnej prehliadky sa odoberá krv na laboratórne vyšetrenie </a:t>
            </a:r>
            <a:r>
              <a:rPr lang="sk-SK" dirty="0" err="1"/>
              <a:t>prostatického</a:t>
            </a:r>
            <a:r>
              <a:rPr lang="sk-SK" dirty="0"/>
              <a:t> špecifického antigénu a kreatinínu, vyšetrí sa moč chemicky a močový sediment.</a:t>
            </a:r>
            <a:br>
              <a:rPr lang="sk-SK" dirty="0"/>
            </a:br>
            <a:r>
              <a:rPr lang="sk-SK" dirty="0"/>
              <a:t>Prehliadka sa vykonáva u mužov od 50. roku veku alebo u mužov od 40. roku veku ak sa v ich prvostupňovom príbuzenstve vyskytlo ochorenie na karcinóm prostaty.</a:t>
            </a:r>
            <a:br>
              <a:rPr lang="sk-SK" dirty="0"/>
            </a:b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0" y="3139321"/>
            <a:ext cx="87618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   Periodicita vyšetrenia PSA:</a:t>
            </a:r>
          </a:p>
          <a:p>
            <a:endParaRPr lang="sk-SK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sk-SK" b="1" dirty="0">
                <a:solidFill>
                  <a:schemeClr val="accent2">
                    <a:lumMod val="75000"/>
                  </a:schemeClr>
                </a:solidFill>
              </a:rPr>
              <a:t>raz za tri roky 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od 50 rokov veku alebo</a:t>
            </a:r>
          </a:p>
          <a:p>
            <a:endParaRPr lang="sk-SK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tabLst>
                <a:tab pos="177800" algn="l"/>
              </a:tabLst>
            </a:pP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   v prípade výskytu karcinómu prostaty v prvostupňovom  príbuzenstve:</a:t>
            </a:r>
          </a:p>
          <a:p>
            <a:pPr>
              <a:tabLst>
                <a:tab pos="177800" algn="l"/>
              </a:tabLst>
            </a:pPr>
            <a:endParaRPr lang="sk-SK" b="1" dirty="0">
              <a:solidFill>
                <a:schemeClr val="accent1">
                  <a:lumMod val="75000"/>
                </a:schemeClr>
              </a:solidFill>
            </a:endParaRPr>
          </a:p>
          <a:p>
            <a:pPr defTabSz="982663"/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       s hodnotami PSA &lt;= 1,0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ng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/ml raz za </a:t>
            </a:r>
            <a:r>
              <a:rPr lang="sk-SK" b="1" dirty="0">
                <a:solidFill>
                  <a:schemeClr val="accent2">
                    <a:lumMod val="75000"/>
                  </a:schemeClr>
                </a:solidFill>
              </a:rPr>
              <a:t>tri 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roky nad 40 rokov veku alebo</a:t>
            </a:r>
          </a:p>
          <a:p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       s hodnotami PSA 1,1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ng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/ml - 2,5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ng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/ml raz za </a:t>
            </a:r>
            <a:r>
              <a:rPr lang="sk-SK" b="1" dirty="0">
                <a:solidFill>
                  <a:schemeClr val="accent2">
                    <a:lumMod val="75000"/>
                  </a:schemeClr>
                </a:solidFill>
              </a:rPr>
              <a:t>dva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roky nad 40 rokov alebo</a:t>
            </a:r>
          </a:p>
          <a:p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       s hodnotami PSA 2,6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ng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/ml - 4,0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ng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/ml raz za </a:t>
            </a:r>
            <a:r>
              <a:rPr lang="sk-SK" b="1" dirty="0">
                <a:solidFill>
                  <a:schemeClr val="accent2">
                    <a:lumMod val="75000"/>
                  </a:schemeClr>
                </a:solidFill>
              </a:rPr>
              <a:t>jeden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rok vo veku nad 40 rokov veku.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E9AE181-61C2-46EA-A89E-564B8A047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84" y="2737965"/>
            <a:ext cx="4815016" cy="245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24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1559</Words>
  <Application>Microsoft Office PowerPoint</Application>
  <PresentationFormat>Širokouhlá</PresentationFormat>
  <Paragraphs>193</Paragraphs>
  <Slides>22</Slides>
  <Notes>10</Notes>
  <HiddenSlides>0</HiddenSlides>
  <MMClips>0</MMClips>
  <ScaleCrop>false</ScaleCrop>
  <HeadingPairs>
    <vt:vector size="6" baseType="variant">
      <vt:variant>
        <vt:lpstr>Použité písma</vt:lpstr>
      </vt:variant>
      <vt:variant>
        <vt:i4>10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22</vt:i4>
      </vt:variant>
    </vt:vector>
  </HeadingPairs>
  <TitlesOfParts>
    <vt:vector size="35" baseType="lpstr">
      <vt:lpstr>ＭＳ Ｐゴシック</vt:lpstr>
      <vt:lpstr>AcherusGrotesque-Bold</vt:lpstr>
      <vt:lpstr>AcherusGrotesque-Light</vt:lpstr>
      <vt:lpstr>Arial</vt:lpstr>
      <vt:lpstr>Calibri</vt:lpstr>
      <vt:lpstr>Calibri Light</vt:lpstr>
      <vt:lpstr>Courier New</vt:lpstr>
      <vt:lpstr>Tahoma</vt:lpstr>
      <vt:lpstr>Times New Roman</vt:lpstr>
      <vt:lpstr>ヒラギノ角ゴ Pro W3</vt:lpstr>
      <vt:lpstr>Motív Office</vt:lpstr>
      <vt:lpstr>Motív balíka Office</vt:lpstr>
      <vt:lpstr>1_Motív Office</vt:lpstr>
      <vt:lpstr>Prezentácia programu PowerPoint</vt:lpstr>
      <vt:lpstr>Karcinóm prostaty: epidemiológia celosvetovo GLOBOCAN 2020 database,</vt:lpstr>
      <vt:lpstr>Incidencia a prevalencia choroby v Slovenskej republike:</vt:lpstr>
      <vt:lpstr>de novo  metastatický karcinóm  prostaty - incidencia</vt:lpstr>
      <vt:lpstr>Prezentácia programu PowerPoint</vt:lpstr>
      <vt:lpstr>Prezentácia programu PowerPoint</vt:lpstr>
      <vt:lpstr>Prezentácia programu PowerPoint</vt:lpstr>
      <vt:lpstr>Diagnostika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Návrh schémy pre  program včasného záchytu karcinomu prostaty PRAKTICKÝ LEKÁR (PL)</vt:lpstr>
      <vt:lpstr>Návrh schémy programu včasného záchytu karcinómu prostaty UROLÓG 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Ivan Minčík</dc:creator>
  <cp:lastModifiedBy>hp</cp:lastModifiedBy>
  <cp:revision>68</cp:revision>
  <dcterms:created xsi:type="dcterms:W3CDTF">2022-11-19T08:19:27Z</dcterms:created>
  <dcterms:modified xsi:type="dcterms:W3CDTF">2024-05-15T10:48:02Z</dcterms:modified>
</cp:coreProperties>
</file>