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5" r:id="rId11"/>
    <p:sldId id="266" r:id="rId12"/>
    <p:sldId id="272" r:id="rId13"/>
    <p:sldId id="273" r:id="rId14"/>
    <p:sldId id="276" r:id="rId15"/>
    <p:sldId id="277" r:id="rId16"/>
    <p:sldId id="271" r:id="rId17"/>
    <p:sldId id="270" r:id="rId18"/>
    <p:sldId id="264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003" autoAdjust="0"/>
  </p:normalViewPr>
  <p:slideViewPr>
    <p:cSldViewPr snapToGrid="0">
      <p:cViewPr varScale="1">
        <p:scale>
          <a:sx n="65" d="100"/>
          <a:sy n="65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31766-1E92-4F2E-B2DB-2E9DF3CA1554}" type="datetimeFigureOut">
              <a:rPr lang="sk-SK" smtClean="0"/>
              <a:t>21. 5. 2024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2953D-52C8-4A8A-843C-1AEB7EF6392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69320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AE2F5-DDDA-42E0-B969-20C3135997EF}" type="datetimeFigureOut">
              <a:rPr lang="sk-SK" smtClean="0"/>
              <a:t>21. 5. 2024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AAFB8-AFAE-43A1-B661-EFA70A8BBF3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609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AAFB8-AFAE-43A1-B661-EFA70A8BBF34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34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51012" y="3676073"/>
            <a:ext cx="5924406" cy="133925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33645" y="735650"/>
            <a:ext cx="8311917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Valné zhromaždenie Európa UOMO Slovensko (EUS)</a:t>
            </a:r>
            <a:endParaRPr kumimoji="0" lang="sk-SK" altLang="sk-SK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017818"/>
              </p:ext>
            </p:extLst>
          </p:nvPr>
        </p:nvGraphicFramePr>
        <p:xfrm>
          <a:off x="1628390" y="1535869"/>
          <a:ext cx="8417172" cy="3554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Bitmap Image" r:id="rId3" imgW="8287176" imgH="3486329" progId="Paint.Picture">
                  <p:embed/>
                </p:oleObj>
              </mc:Choice>
              <mc:Fallback>
                <p:oleObj name="Bitmap Image" r:id="rId3" imgW="8287176" imgH="348632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8390" y="1535869"/>
                        <a:ext cx="8417172" cy="35543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557739" y="5514854"/>
            <a:ext cx="255847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Košice 15.5.2024</a:t>
            </a:r>
            <a:r>
              <a:rPr kumimoji="0" lang="sk-SK" altLang="sk-SK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sk-SK" alt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54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6" y="1098748"/>
            <a:ext cx="11812344" cy="575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1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297" y="452021"/>
            <a:ext cx="8978551" cy="623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2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111" y="0"/>
            <a:ext cx="7718759" cy="685800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286095" y="1782618"/>
            <a:ext cx="2419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smtClean="0"/>
              <a:t>7. Účasť na štúdii</a:t>
            </a:r>
            <a:endParaRPr lang="sk-SK" sz="2000" b="1" i="1" dirty="0"/>
          </a:p>
        </p:txBody>
      </p:sp>
    </p:spTree>
    <p:extLst>
      <p:ext uri="{BB962C8B-B14F-4D97-AF65-F5344CB8AC3E}">
        <p14:creationId xmlns:p14="http://schemas.microsoft.com/office/powerpoint/2010/main" val="417208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31637" y="600364"/>
            <a:ext cx="9596581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smtClean="0"/>
              <a:t>8. Pokračovanie spolupráce s Ligou Proti Rakovine (LPR):</a:t>
            </a:r>
          </a:p>
          <a:p>
            <a:endParaRPr lang="sk-SK" sz="2000" b="1" i="1" dirty="0"/>
          </a:p>
          <a:p>
            <a:pPr marL="342900" indent="-342900">
              <a:buFontTx/>
              <a:buChar char="-"/>
            </a:pPr>
            <a:r>
              <a:rPr lang="sk-SK" sz="2000" dirty="0" smtClean="0"/>
              <a:t>Zástupkyňa </a:t>
            </a:r>
            <a:r>
              <a:rPr lang="sk-SK" sz="2000" dirty="0"/>
              <a:t>LPR </a:t>
            </a:r>
            <a:r>
              <a:rPr lang="sk-SK" sz="2000" dirty="0" err="1"/>
              <a:t>pí</a:t>
            </a:r>
            <a:r>
              <a:rPr lang="sk-SK" sz="2000" dirty="0"/>
              <a:t> </a:t>
            </a:r>
            <a:r>
              <a:rPr lang="sk-SK" sz="2000" dirty="0" smtClean="0"/>
              <a:t>Ľubica Slatina </a:t>
            </a:r>
            <a:r>
              <a:rPr lang="sk-SK" sz="2000" dirty="0"/>
              <a:t>sa pravidelne zúčastňuje našich </a:t>
            </a:r>
            <a:r>
              <a:rPr lang="sk-SK" sz="2000" dirty="0" smtClean="0"/>
              <a:t>VZ už 12 rokov s prezentáciami o aktivitách LPR a možnostiach spolupráce,</a:t>
            </a:r>
          </a:p>
          <a:p>
            <a:pPr marL="342900" indent="-342900">
              <a:buFontTx/>
              <a:buChar char="-"/>
            </a:pPr>
            <a:endParaRPr lang="sk-SK" sz="2000" dirty="0" smtClean="0"/>
          </a:p>
          <a:p>
            <a:pPr marL="342900" indent="-342900">
              <a:buFontTx/>
              <a:buChar char="-"/>
            </a:pPr>
            <a:r>
              <a:rPr lang="sk-SK" sz="2000" dirty="0" smtClean="0"/>
              <a:t>dostali </a:t>
            </a:r>
            <a:r>
              <a:rPr lang="sk-SK" sz="2000" dirty="0"/>
              <a:t>sme prospekty a informácie o „onkologickej poradni LPR“ v ktorej  pôsobí aj náš člen prof. Kliment. </a:t>
            </a:r>
            <a:endParaRPr lang="sk-SK" sz="2000" dirty="0" smtClean="0"/>
          </a:p>
          <a:p>
            <a:endParaRPr lang="sk-SK" sz="2000" dirty="0" smtClean="0"/>
          </a:p>
          <a:p>
            <a:pPr marL="342900" indent="-342900">
              <a:buFontTx/>
              <a:buChar char="-"/>
            </a:pPr>
            <a:r>
              <a:rPr lang="sk-SK" sz="2000" dirty="0" smtClean="0"/>
              <a:t>máme </a:t>
            </a:r>
            <a:r>
              <a:rPr lang="sk-SK" sz="2000" dirty="0"/>
              <a:t>stále otvorenú ponuku na využitie centier pomoci na naše aktivity</a:t>
            </a:r>
            <a:r>
              <a:rPr lang="sk-SK" sz="2000" dirty="0" smtClean="0"/>
              <a:t>.</a:t>
            </a:r>
          </a:p>
          <a:p>
            <a:endParaRPr lang="sk-SK" sz="2000" dirty="0" smtClean="0"/>
          </a:p>
          <a:p>
            <a:pPr marL="342900" indent="-342900">
              <a:buFontTx/>
              <a:buChar char="-"/>
            </a:pPr>
            <a:r>
              <a:rPr lang="sk-SK" sz="2000" dirty="0" smtClean="0"/>
              <a:t>keď </a:t>
            </a:r>
            <a:r>
              <a:rPr lang="sk-SK" sz="2000" dirty="0"/>
              <a:t>hrozila manipulácia s dvomi percentami, ktoré sú druhým najväčším zdrojom príjmu pre LPR, zorganizovala jej riaditeľka paní Kováčová veľkú petíciu ktorú aj naše EUS podporilo</a:t>
            </a:r>
            <a:r>
              <a:rPr lang="sk-SK" sz="2000" dirty="0" smtClean="0"/>
              <a:t>.</a:t>
            </a:r>
          </a:p>
          <a:p>
            <a:pPr marL="342900" indent="-342900">
              <a:buFontTx/>
              <a:buChar char="-"/>
            </a:pPr>
            <a:endParaRPr lang="sk-SK" sz="2000" dirty="0" smtClean="0"/>
          </a:p>
          <a:p>
            <a:pPr marL="342900" indent="-342900">
              <a:buFontTx/>
              <a:buChar char="-"/>
            </a:pPr>
            <a:r>
              <a:rPr lang="sk-SK" sz="2000" dirty="0" smtClean="0"/>
              <a:t>LPR dostalo informáciu o prieskume EU-PROPER a </a:t>
            </a:r>
            <a:r>
              <a:rPr lang="sk-SK" sz="2000" dirty="0" err="1" smtClean="0"/>
              <a:t>link</a:t>
            </a:r>
            <a:r>
              <a:rPr lang="sk-SK" sz="2000" dirty="0" smtClean="0"/>
              <a:t> na dotazník tejto priekopníckej akcie</a:t>
            </a:r>
          </a:p>
          <a:p>
            <a:pPr marL="342900" indent="-342900">
              <a:buFontTx/>
              <a:buChar char="-"/>
            </a:pPr>
            <a:endParaRPr lang="sk-SK" sz="2000" dirty="0"/>
          </a:p>
          <a:p>
            <a:pPr marL="342900" indent="-342900">
              <a:buFontTx/>
              <a:buChar char="-"/>
            </a:pPr>
            <a:r>
              <a:rPr lang="sk-SK" sz="2000" dirty="0" smtClean="0"/>
              <a:t>Spoločne sa zúčastňujeme akcií </a:t>
            </a:r>
            <a:r>
              <a:rPr lang="sk-SK" sz="2000" dirty="0" err="1" smtClean="0"/>
              <a:t>Movember</a:t>
            </a:r>
            <a:r>
              <a:rPr lang="sk-SK" sz="2000" dirty="0" smtClean="0"/>
              <a:t> organizovaných SUS</a:t>
            </a:r>
            <a:endParaRPr lang="sk-SK" sz="2000" dirty="0"/>
          </a:p>
          <a:p>
            <a:endParaRPr lang="sk-SK" sz="2000" b="1" i="1" dirty="0"/>
          </a:p>
          <a:p>
            <a:endParaRPr lang="sk-SK" sz="2000" b="1" i="1" dirty="0" smtClean="0"/>
          </a:p>
          <a:p>
            <a:endParaRPr lang="sk-SK" sz="2000" b="1" i="1" dirty="0"/>
          </a:p>
          <a:p>
            <a:endParaRPr lang="sk-SK" sz="2000" b="1" i="1" dirty="0" smtClean="0"/>
          </a:p>
          <a:p>
            <a:endParaRPr lang="sk-SK" sz="2000" b="1" i="1" dirty="0"/>
          </a:p>
          <a:p>
            <a:endParaRPr lang="sk-SK" sz="2000" b="1" i="1" dirty="0" smtClean="0"/>
          </a:p>
          <a:p>
            <a:endParaRPr lang="sk-SK" sz="2000" b="1" i="1" dirty="0"/>
          </a:p>
        </p:txBody>
      </p:sp>
    </p:spTree>
    <p:extLst>
      <p:ext uri="{BB962C8B-B14F-4D97-AF65-F5344CB8AC3E}">
        <p14:creationId xmlns:p14="http://schemas.microsoft.com/office/powerpoint/2010/main" val="213016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714129" y="231006"/>
            <a:ext cx="11477871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sk-SK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 Finančná správa za rok 2023:</a:t>
            </a:r>
          </a:p>
          <a:p>
            <a:r>
              <a:rPr lang="sk-SK" sz="2200" b="1" dirty="0"/>
              <a:t>Príjmy</a:t>
            </a:r>
            <a:r>
              <a:rPr lang="sk-SK" sz="2200" dirty="0"/>
              <a:t> za rok 2023 boli celkovo </a:t>
            </a:r>
            <a:r>
              <a:rPr lang="sk-SK" sz="2200" b="1" dirty="0"/>
              <a:t>2 000.00</a:t>
            </a:r>
            <a:r>
              <a:rPr lang="sk-SK" sz="2200" dirty="0"/>
              <a:t> EUR, iné príjmy OZ EUS v roku 2023 nemalo a hospodárilo aj s financiami prevedenými z roku 2022.</a:t>
            </a:r>
          </a:p>
          <a:p>
            <a:r>
              <a:rPr lang="sk-SK" sz="2200" b="1" u="sng" dirty="0"/>
              <a:t>Bankový účet </a:t>
            </a:r>
            <a:endParaRPr lang="sk-SK" sz="2200" dirty="0"/>
          </a:p>
          <a:p>
            <a:r>
              <a:rPr lang="sk-SK" sz="2200" b="1" dirty="0"/>
              <a:t>Prevod z roku 2022:			</a:t>
            </a:r>
            <a:r>
              <a:rPr lang="sk-SK" sz="2200" b="1" dirty="0" smtClean="0"/>
              <a:t>		7</a:t>
            </a:r>
            <a:r>
              <a:rPr lang="sk-SK" sz="2200" b="1" dirty="0"/>
              <a:t> 434.01 </a:t>
            </a:r>
            <a:r>
              <a:rPr lang="sk-SK" sz="2200" dirty="0"/>
              <a:t>EUR</a:t>
            </a:r>
          </a:p>
          <a:p>
            <a:r>
              <a:rPr lang="sk-SK" sz="2200" b="1" dirty="0"/>
              <a:t>Príjmy</a:t>
            </a:r>
            <a:r>
              <a:rPr lang="sk-SK" sz="2200" dirty="0"/>
              <a:t> na účet 			</a:t>
            </a:r>
            <a:r>
              <a:rPr lang="sk-SK" sz="2200" dirty="0" smtClean="0"/>
              <a:t>           		</a:t>
            </a:r>
            <a:r>
              <a:rPr lang="sk-SK" sz="2200" b="1" dirty="0" smtClean="0"/>
              <a:t>2</a:t>
            </a:r>
            <a:r>
              <a:rPr lang="sk-SK" sz="2200" b="1" dirty="0"/>
              <a:t> 000.00</a:t>
            </a:r>
            <a:r>
              <a:rPr lang="sk-SK" sz="2200" dirty="0"/>
              <a:t> EUR</a:t>
            </a:r>
          </a:p>
          <a:p>
            <a:r>
              <a:rPr lang="sk-SK" sz="2200" b="1" dirty="0"/>
              <a:t>Výdavky </a:t>
            </a:r>
            <a:r>
              <a:rPr lang="sk-SK" sz="2200" dirty="0"/>
              <a:t>za rok 2023 boli </a:t>
            </a:r>
            <a:r>
              <a:rPr lang="sk-SK" sz="2200" dirty="0" smtClean="0"/>
              <a:t>celkovo </a:t>
            </a:r>
            <a:r>
              <a:rPr lang="sk-SK" sz="2200" dirty="0"/>
              <a:t>	</a:t>
            </a:r>
            <a:r>
              <a:rPr lang="sk-SK" sz="2200" b="1" dirty="0"/>
              <a:t>4 089.78</a:t>
            </a:r>
            <a:r>
              <a:rPr lang="sk-SK" sz="2200" dirty="0"/>
              <a:t> EUR </a:t>
            </a:r>
            <a:r>
              <a:rPr lang="sk-SK" sz="2200" b="1" dirty="0"/>
              <a:t>z toho:</a:t>
            </a:r>
          </a:p>
          <a:p>
            <a:pPr lvl="0"/>
            <a:r>
              <a:rPr lang="sk-SK" sz="2200" dirty="0"/>
              <a:t>Zriadenie </a:t>
            </a:r>
            <a:r>
              <a:rPr lang="sk-SK" sz="2200" dirty="0" err="1"/>
              <a:t>Virtual</a:t>
            </a:r>
            <a:r>
              <a:rPr lang="sk-SK" sz="2200" dirty="0"/>
              <a:t> </a:t>
            </a:r>
            <a:r>
              <a:rPr lang="sk-SK" sz="2200" dirty="0" smtClean="0"/>
              <a:t>sídla a </a:t>
            </a:r>
            <a:r>
              <a:rPr lang="sk-SK" sz="2200" dirty="0" err="1" smtClean="0"/>
              <a:t>addresy</a:t>
            </a:r>
            <a:r>
              <a:rPr lang="sk-SK" sz="2200" dirty="0"/>
              <a:t>	</a:t>
            </a:r>
            <a:r>
              <a:rPr lang="sk-SK" sz="2200" dirty="0" smtClean="0"/>
              <a:t>  </a:t>
            </a:r>
            <a:r>
              <a:rPr lang="sk-SK" sz="2200" dirty="0"/>
              <a:t>	147.00</a:t>
            </a:r>
          </a:p>
          <a:p>
            <a:pPr lvl="0"/>
            <a:r>
              <a:rPr lang="sk-SK" sz="2200" dirty="0"/>
              <a:t>Webstránka 						</a:t>
            </a:r>
            <a:r>
              <a:rPr lang="sk-SK" sz="2200" dirty="0" smtClean="0"/>
              <a:t>		118.80</a:t>
            </a:r>
            <a:endParaRPr lang="sk-SK" sz="2200" dirty="0"/>
          </a:p>
          <a:p>
            <a:pPr lvl="0"/>
            <a:r>
              <a:rPr lang="sk-SK" sz="2200" dirty="0"/>
              <a:t>Bankové poplatky  		              </a:t>
            </a:r>
            <a:r>
              <a:rPr lang="sk-SK" sz="2200" dirty="0" smtClean="0"/>
              <a:t>      </a:t>
            </a:r>
            <a:r>
              <a:rPr lang="sk-SK" sz="2200" dirty="0"/>
              <a:t>	  64.40</a:t>
            </a:r>
          </a:p>
          <a:p>
            <a:pPr lvl="0"/>
            <a:r>
              <a:rPr lang="sk-SK" sz="2200" dirty="0"/>
              <a:t>Poplatok centrála/</a:t>
            </a:r>
            <a:r>
              <a:rPr lang="sk-SK" sz="2200" dirty="0" err="1"/>
              <a:t>Annual</a:t>
            </a:r>
            <a:r>
              <a:rPr lang="sk-SK" sz="2200" dirty="0"/>
              <a:t> </a:t>
            </a:r>
            <a:r>
              <a:rPr lang="sk-SK" sz="2200" dirty="0" err="1"/>
              <a:t>Membership</a:t>
            </a:r>
            <a:r>
              <a:rPr lang="sk-SK" sz="2200" dirty="0"/>
              <a:t> </a:t>
            </a:r>
            <a:r>
              <a:rPr lang="sk-SK" sz="2200" dirty="0" err="1"/>
              <a:t>Fee</a:t>
            </a:r>
            <a:r>
              <a:rPr lang="sk-SK" sz="2200" dirty="0"/>
              <a:t> 2023	100.00</a:t>
            </a:r>
          </a:p>
          <a:p>
            <a:pPr lvl="0"/>
            <a:r>
              <a:rPr lang="sk-SK" sz="2200" dirty="0"/>
              <a:t>Cestovné/Varšava   					</a:t>
            </a:r>
            <a:r>
              <a:rPr lang="sk-SK" sz="2200" dirty="0" smtClean="0"/>
              <a:t>	648.02</a:t>
            </a:r>
            <a:endParaRPr lang="sk-SK" sz="2200" dirty="0"/>
          </a:p>
          <a:p>
            <a:pPr lvl="0"/>
            <a:r>
              <a:rPr lang="sk-SK" sz="2200" dirty="0"/>
              <a:t>Poštovné							</a:t>
            </a:r>
            <a:r>
              <a:rPr lang="sk-SK" sz="2200" dirty="0" smtClean="0"/>
              <a:t>		101.40</a:t>
            </a:r>
            <a:endParaRPr lang="sk-SK" sz="2200" dirty="0"/>
          </a:p>
          <a:p>
            <a:pPr lvl="0"/>
            <a:r>
              <a:rPr lang="sk-SK" sz="2200" dirty="0"/>
              <a:t>Valné zhromaždenie 12.5.(Hotel, večere, dary) 	          	1 566.76</a:t>
            </a:r>
          </a:p>
          <a:p>
            <a:pPr lvl="0"/>
            <a:r>
              <a:rPr lang="sk-SK" sz="2200" dirty="0"/>
              <a:t>Valné zhromaždenie EUS 12.5.2023 (občerstvenie)	</a:t>
            </a:r>
            <a:r>
              <a:rPr lang="sk-SK" sz="2200" dirty="0" smtClean="0"/>
              <a:t>	833.40</a:t>
            </a:r>
            <a:endParaRPr lang="sk-SK" sz="2200" dirty="0"/>
          </a:p>
          <a:p>
            <a:pPr lvl="0"/>
            <a:r>
              <a:rPr lang="sk-SK" sz="2200" dirty="0"/>
              <a:t>Stretnutie pacientov 18.10.2023 (občerstvenie)	</a:t>
            </a:r>
            <a:r>
              <a:rPr lang="sk-SK" sz="2200" dirty="0" smtClean="0"/>
              <a:t>		110.00</a:t>
            </a:r>
            <a:endParaRPr lang="sk-SK" sz="2200" dirty="0"/>
          </a:p>
          <a:p>
            <a:pPr lvl="0"/>
            <a:r>
              <a:rPr lang="sk-SK" sz="2200" dirty="0"/>
              <a:t>Výber do pokladne na nákup v hotovosti		</a:t>
            </a:r>
            <a:r>
              <a:rPr lang="sk-SK" sz="2200" dirty="0" smtClean="0"/>
              <a:t>			400.00</a:t>
            </a:r>
            <a:endParaRPr lang="sk-SK" sz="2200" dirty="0"/>
          </a:p>
          <a:p>
            <a:r>
              <a:rPr lang="sk-SK" sz="2200" b="1" dirty="0" smtClean="0"/>
              <a:t>Prevod </a:t>
            </a:r>
            <a:r>
              <a:rPr lang="sk-SK" sz="2200" b="1" dirty="0"/>
              <a:t>do nasledujúceho roka:				          5 344.23 EUR</a:t>
            </a:r>
            <a:endParaRPr lang="sk-SK" sz="2200" dirty="0"/>
          </a:p>
          <a:p>
            <a:endParaRPr lang="sk-SK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19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1549667" y="385011"/>
            <a:ext cx="96733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b="1" i="1" dirty="0" smtClean="0"/>
              <a:t>Finančná správa za rok 2023 – pokračovanie</a:t>
            </a:r>
          </a:p>
          <a:p>
            <a:endParaRPr lang="sk-SK" sz="2200" b="1" i="1" dirty="0"/>
          </a:p>
          <a:p>
            <a:r>
              <a:rPr lang="sk-SK" sz="2400" b="1" u="sng" dirty="0" smtClean="0"/>
              <a:t>Pokladňa:</a:t>
            </a:r>
            <a:endParaRPr lang="sk-SK" sz="2400" dirty="0"/>
          </a:p>
          <a:p>
            <a:r>
              <a:rPr lang="sk-SK" sz="2400" b="1" dirty="0"/>
              <a:t>Prevod z roku 2022:		  	  </a:t>
            </a:r>
            <a:r>
              <a:rPr lang="sk-SK" sz="2400" b="1" dirty="0" smtClean="0"/>
              <a:t>								19.10 </a:t>
            </a:r>
            <a:r>
              <a:rPr lang="sk-SK" sz="2400" dirty="0"/>
              <a:t>EUR</a:t>
            </a:r>
          </a:p>
          <a:p>
            <a:r>
              <a:rPr lang="sk-SK" sz="2400" b="1" dirty="0"/>
              <a:t>Príjmy</a:t>
            </a:r>
            <a:r>
              <a:rPr lang="sk-SK" sz="2400" dirty="0"/>
              <a:t> z účtu na nákup v hotovosti	</a:t>
            </a:r>
            <a:r>
              <a:rPr lang="sk-SK" sz="2400" dirty="0" smtClean="0"/>
              <a:t>					</a:t>
            </a:r>
            <a:r>
              <a:rPr lang="sk-SK" sz="2400" b="1" dirty="0" smtClean="0"/>
              <a:t>400.00</a:t>
            </a:r>
            <a:r>
              <a:rPr lang="sk-SK" sz="2400" dirty="0" smtClean="0"/>
              <a:t> Eur</a:t>
            </a:r>
          </a:p>
          <a:p>
            <a:endParaRPr lang="sk-SK" sz="2400" dirty="0"/>
          </a:p>
          <a:p>
            <a:r>
              <a:rPr lang="sk-SK" sz="2400" b="1" dirty="0"/>
              <a:t>Výdavky </a:t>
            </a:r>
            <a:r>
              <a:rPr lang="sk-SK" sz="2400" dirty="0"/>
              <a:t>za rok 2023 boli celkovo	</a:t>
            </a:r>
            <a:r>
              <a:rPr lang="sk-SK" sz="2400" dirty="0" smtClean="0"/>
              <a:t>		</a:t>
            </a:r>
            <a:r>
              <a:rPr lang="sk-SK" sz="2400" b="1" dirty="0" smtClean="0"/>
              <a:t>364.00</a:t>
            </a:r>
            <a:r>
              <a:rPr lang="sk-SK" sz="2400" dirty="0" smtClean="0"/>
              <a:t> </a:t>
            </a:r>
            <a:r>
              <a:rPr lang="sk-SK" sz="2400" dirty="0"/>
              <a:t>EUR </a:t>
            </a:r>
            <a:r>
              <a:rPr lang="sk-SK" sz="2400" dirty="0" smtClean="0"/>
              <a:t>  z</a:t>
            </a:r>
            <a:r>
              <a:rPr lang="sk-SK" sz="2400" dirty="0"/>
              <a:t> toho:</a:t>
            </a:r>
          </a:p>
          <a:p>
            <a:pPr lvl="0"/>
            <a:r>
              <a:rPr lang="sk-SK" sz="2400" dirty="0"/>
              <a:t>Úhrada faktúry za stretnutie (východ) v 12.2022	</a:t>
            </a:r>
            <a:r>
              <a:rPr lang="sk-SK" sz="2400" dirty="0" smtClean="0"/>
              <a:t>	130.00</a:t>
            </a:r>
            <a:endParaRPr lang="sk-SK" sz="2400" dirty="0"/>
          </a:p>
          <a:p>
            <a:pPr lvl="0"/>
            <a:r>
              <a:rPr lang="sk-SK" sz="2400" dirty="0"/>
              <a:t>Poštovné							    </a:t>
            </a:r>
            <a:r>
              <a:rPr lang="sk-SK" sz="2400" dirty="0" smtClean="0"/>
              <a:t>									4.00</a:t>
            </a:r>
            <a:endParaRPr lang="sk-SK" sz="2400" dirty="0"/>
          </a:p>
          <a:p>
            <a:pPr lvl="0"/>
            <a:r>
              <a:rPr lang="sk-SK" sz="2400" dirty="0"/>
              <a:t>Pohreb prof. </a:t>
            </a:r>
            <a:r>
              <a:rPr lang="sk-SK" sz="2400" dirty="0" err="1"/>
              <a:t>Koprdu</a:t>
            </a:r>
            <a:r>
              <a:rPr lang="sk-SK" sz="2400" dirty="0"/>
              <a:t> (kytica, cestovné) 18.3.2023  	150.00</a:t>
            </a:r>
          </a:p>
          <a:p>
            <a:pPr lvl="0"/>
            <a:r>
              <a:rPr lang="sk-SK" sz="2400" dirty="0"/>
              <a:t>Návšteva Dómu Sv. Alžbety s účastníkmi VZ23		  </a:t>
            </a:r>
            <a:r>
              <a:rPr lang="sk-SK" sz="2400" dirty="0" smtClean="0"/>
              <a:t>	  80.00 </a:t>
            </a:r>
          </a:p>
          <a:p>
            <a:r>
              <a:rPr lang="sk-SK" sz="2400" b="1" dirty="0" smtClean="0"/>
              <a:t>Prevod </a:t>
            </a:r>
            <a:r>
              <a:rPr lang="sk-SK" sz="2400" b="1" dirty="0"/>
              <a:t>do nasledujúceho roka:					  </a:t>
            </a:r>
            <a:r>
              <a:rPr lang="sk-SK" sz="2400" b="1" dirty="0" smtClean="0"/>
              <a:t>			  55.10 </a:t>
            </a:r>
            <a:endParaRPr lang="sk-SK" sz="2400" dirty="0"/>
          </a:p>
          <a:p>
            <a:r>
              <a:rPr lang="sk-SK" sz="2400" b="1" dirty="0"/>
              <a:t> </a:t>
            </a:r>
            <a:endParaRPr lang="sk-SK" sz="2400" dirty="0"/>
          </a:p>
          <a:p>
            <a:r>
              <a:rPr lang="sk-SK" sz="2400" b="1" dirty="0" smtClean="0"/>
              <a:t>Výsledok </a:t>
            </a:r>
            <a:r>
              <a:rPr lang="sk-SK" sz="2400" b="1" dirty="0"/>
              <a:t>hospodárenia OZ </a:t>
            </a:r>
            <a:r>
              <a:rPr lang="sk-SK" sz="2400" b="1" dirty="0" smtClean="0"/>
              <a:t>EUS </a:t>
            </a:r>
            <a:r>
              <a:rPr lang="sk-SK" sz="2400" b="1" dirty="0"/>
              <a:t>za rok 2023 bol:          	        - </a:t>
            </a:r>
            <a:r>
              <a:rPr lang="sk-SK" sz="2400" b="1" dirty="0" smtClean="0"/>
              <a:t>     														- 2</a:t>
            </a:r>
            <a:r>
              <a:rPr lang="sk-SK" sz="2400" b="1" dirty="0"/>
              <a:t> 053.78 EUR</a:t>
            </a:r>
            <a:endParaRPr lang="sk-SK" sz="2400" dirty="0"/>
          </a:p>
          <a:p>
            <a:endParaRPr lang="sk-SK" sz="2200" b="1" i="1" dirty="0"/>
          </a:p>
        </p:txBody>
      </p:sp>
    </p:spTree>
    <p:extLst>
      <p:ext uri="{BB962C8B-B14F-4D97-AF65-F5344CB8AC3E}">
        <p14:creationId xmlns:p14="http://schemas.microsoft.com/office/powerpoint/2010/main" val="344325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251" y="1015999"/>
            <a:ext cx="7939811" cy="5729652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 flipH="1">
            <a:off x="3574030" y="720436"/>
            <a:ext cx="628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smtClean="0"/>
              <a:t>10. Čo ďalej ?</a:t>
            </a:r>
            <a:endParaRPr lang="sk-SK" sz="2000" b="1" i="1" dirty="0"/>
          </a:p>
        </p:txBody>
      </p:sp>
    </p:spTree>
    <p:extLst>
      <p:ext uri="{BB962C8B-B14F-4D97-AF65-F5344CB8AC3E}">
        <p14:creationId xmlns:p14="http://schemas.microsoft.com/office/powerpoint/2010/main" val="298847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96" y="725138"/>
            <a:ext cx="10193173" cy="500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6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874" y="122885"/>
            <a:ext cx="5182323" cy="6735115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30909" y="1874982"/>
            <a:ext cx="483985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smtClean="0"/>
              <a:t>Pripraviť podobný banner ako má LPR</a:t>
            </a:r>
          </a:p>
          <a:p>
            <a:r>
              <a:rPr lang="sk-SK" sz="2000" b="1" i="1" dirty="0" smtClean="0"/>
              <a:t>(náš  v spolupráci s SUS pre čakárne pri urologických ambulanciách?)</a:t>
            </a:r>
            <a:r>
              <a:rPr lang="sk-SK" dirty="0" smtClean="0"/>
              <a:t> </a:t>
            </a:r>
          </a:p>
          <a:p>
            <a:endParaRPr lang="sk-SK" dirty="0"/>
          </a:p>
          <a:p>
            <a:r>
              <a:rPr lang="sk-SK" dirty="0" smtClean="0"/>
              <a:t>( kto je to schopný navrhnúť – grafiku, obrázky, texty ??? 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9841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 rot="10800000" flipH="1" flipV="1">
            <a:off x="1348509" y="547196"/>
            <a:ext cx="961505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smtClean="0"/>
              <a:t>Ďalšie možné vlastné aktivity EUS:</a:t>
            </a:r>
          </a:p>
          <a:p>
            <a:endParaRPr lang="sk-SK" dirty="0" smtClean="0"/>
          </a:p>
          <a:p>
            <a:pPr marL="285750" indent="-285750">
              <a:buFontTx/>
              <a:buChar char="-"/>
            </a:pPr>
            <a:r>
              <a:rPr lang="sk-SK" sz="2200" dirty="0" smtClean="0"/>
              <a:t>Spolupracovať s SUS a LPR, </a:t>
            </a:r>
          </a:p>
          <a:p>
            <a:pPr marL="285750" indent="-285750">
              <a:buFontTx/>
              <a:buChar char="-"/>
            </a:pPr>
            <a:r>
              <a:rPr lang="sk-SK" sz="2200" dirty="0" smtClean="0"/>
              <a:t>aktívne pôsobiť v celoeurópskej Európa </a:t>
            </a:r>
            <a:r>
              <a:rPr lang="sk-SK" sz="2200" dirty="0" err="1" smtClean="0"/>
              <a:t>Uomo</a:t>
            </a:r>
            <a:r>
              <a:rPr lang="sk-SK" sz="2200" dirty="0" smtClean="0"/>
              <a:t>, udržiavať medzinárodnú spoluprácu</a:t>
            </a:r>
          </a:p>
          <a:p>
            <a:pPr marL="285750" indent="-285750">
              <a:buFontTx/>
              <a:buChar char="-"/>
            </a:pPr>
            <a:r>
              <a:rPr lang="sk-SK" sz="2200" dirty="0" err="1" smtClean="0"/>
              <a:t>pravideľne</a:t>
            </a:r>
            <a:r>
              <a:rPr lang="sk-SK" sz="2200" dirty="0" smtClean="0"/>
              <a:t> aktualizovať webovú stránku EUS, dávať členom odkazy na zaujímavé linky noviniek </a:t>
            </a:r>
            <a:r>
              <a:rPr lang="sk-SK" sz="2200" dirty="0" err="1" smtClean="0"/>
              <a:t>EUomo</a:t>
            </a:r>
            <a:r>
              <a:rPr lang="sk-SK" sz="2200" dirty="0" smtClean="0"/>
              <a:t>, sledovať </a:t>
            </a:r>
            <a:r>
              <a:rPr lang="sk-SK" sz="2200" dirty="0" err="1" smtClean="0"/>
              <a:t>webináre</a:t>
            </a:r>
            <a:r>
              <a:rPr lang="sk-SK" sz="2200" dirty="0" smtClean="0"/>
              <a:t> </a:t>
            </a:r>
          </a:p>
          <a:p>
            <a:r>
              <a:rPr lang="sk-SK" sz="2200" dirty="0" smtClean="0"/>
              <a:t>-  vydať (spolu s SUS a Johnson and Johnson (predtým </a:t>
            </a:r>
            <a:r>
              <a:rPr lang="sk-SK" sz="2200" dirty="0" err="1" smtClean="0"/>
              <a:t>Janssen</a:t>
            </a:r>
            <a:r>
              <a:rPr lang="sk-SK" sz="2200" dirty="0" smtClean="0"/>
              <a:t>)) knihu prof. </a:t>
            </a:r>
            <a:r>
              <a:rPr lang="sk-SK" sz="2200" smtClean="0"/>
              <a:t>Klimenta</a:t>
            </a:r>
            <a:endParaRPr lang="sk-SK" sz="2200" dirty="0"/>
          </a:p>
          <a:p>
            <a:pPr marL="285750" indent="-285750">
              <a:buFontTx/>
              <a:buChar char="-"/>
            </a:pPr>
            <a:r>
              <a:rPr lang="sk-SK" sz="2200" dirty="0" smtClean="0"/>
              <a:t>pokračovať v „klubovej činnosti“ – stretnutia a konzultácie, pokúsiť sa rozvinúť túto činnosť aj mimo východu</a:t>
            </a:r>
          </a:p>
          <a:p>
            <a:pPr marL="285750" indent="-285750">
              <a:buFontTx/>
              <a:buChar char="-"/>
            </a:pPr>
            <a:r>
              <a:rPr lang="sk-SK" sz="2200" dirty="0"/>
              <a:t>p</a:t>
            </a:r>
            <a:r>
              <a:rPr lang="sk-SK" sz="2200" dirty="0" smtClean="0"/>
              <a:t>okúsiť sa obnoviť tradíciu ozdravných pobytov – napríklad predĺžených víkendov a využiť akcie pre seniorov.....(každý rok pre troch členov, prípadne s  partnerkami)</a:t>
            </a:r>
          </a:p>
          <a:p>
            <a:pPr marL="285750" indent="-285750">
              <a:buFontTx/>
              <a:buChar char="-"/>
            </a:pPr>
            <a:r>
              <a:rPr lang="sk-SK" sz="2200" dirty="0"/>
              <a:t>n</a:t>
            </a:r>
            <a:r>
              <a:rPr lang="sk-SK" sz="2200" dirty="0" smtClean="0"/>
              <a:t>avrhnúť a vytlačiť navštívenky EUS pre členov správnej a dozornej rady.</a:t>
            </a:r>
          </a:p>
          <a:p>
            <a:pPr marL="285750" indent="-285750">
              <a:buFontTx/>
              <a:buChar char="-"/>
            </a:pPr>
            <a:r>
              <a:rPr lang="sk-SK" sz="2200" dirty="0" smtClean="0"/>
              <a:t>Pripraviť VZ EUS na rok 2025</a:t>
            </a:r>
            <a:r>
              <a:rPr lang="sk-SK" sz="2000" dirty="0" smtClean="0"/>
              <a:t> 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135782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560946" y="480291"/>
            <a:ext cx="8857672" cy="6408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k-SK" sz="2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ZAHÁJENIE</a:t>
            </a:r>
            <a:endParaRPr lang="sk-SK" sz="20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k-SK" sz="2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Rámcový </a:t>
            </a:r>
            <a:r>
              <a:rPr lang="sk-SK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VZ EUS 2024, Košice 15.5.2024</a:t>
            </a:r>
            <a:endParaRPr lang="sk-SK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11:00 Zahájenie VZ 24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Zahájenie, privítanie hostí, schválenie programu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Správa o činnosti za rok 2023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Správa revíznej komisie za rok 2023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Základný návrh činnosti a rozpočtu na rok 2024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Zmena v správnej rade a schválenie správ.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12:30 – 13:30 Prestávka s bufetovým obedom priamo v mieste konania VZ, voľná diskusia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Vystúpenia / prezentácie hostí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Vzdelávacie prednášky lekárov EUS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Diskusia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Rôzne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Záver oficiálnej časti VZ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15:30 Káva a </a:t>
            </a:r>
            <a:r>
              <a:rPr lang="sk-SK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občerstvenie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</a:t>
            </a:r>
            <a:endParaRPr lang="sk-SK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15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 rot="10800000" flipH="1" flipV="1">
            <a:off x="1828337" y="1471575"/>
            <a:ext cx="9024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/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209266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934691" y="290860"/>
            <a:ext cx="5966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Správa  o činnosti EUS za rok 2023: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1427019" y="834534"/>
            <a:ext cx="5491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smtClean="0"/>
              <a:t>1. Pripomenutie VZ EUS z 12. mája 2023:</a:t>
            </a:r>
            <a:endParaRPr lang="sk-SK" sz="2000" b="1" i="1" dirty="0"/>
          </a:p>
        </p:txBody>
      </p:sp>
      <p:pic>
        <p:nvPicPr>
          <p:cNvPr id="4" name="Obrázok 3" descr="C:\Users\blaze\OneDrive\Počítač\UOMO\VZ EUS 23\FilM.art  (8 of 64)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" b="37689"/>
          <a:stretch/>
        </p:blipFill>
        <p:spPr bwMode="auto">
          <a:xfrm>
            <a:off x="3041795" y="1268182"/>
            <a:ext cx="2703224" cy="22970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ok 4" descr="C:\Users\blaze\OneDrive\Počítač\UOMO\VZ EUS 23\FilM.art  (2 of 64)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55"/>
          <a:stretch/>
        </p:blipFill>
        <p:spPr bwMode="auto">
          <a:xfrm>
            <a:off x="321714" y="1354367"/>
            <a:ext cx="2430722" cy="22108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ok 5" descr="C:\Users\blaze\OneDrive\Počítač\UOMO\VZ EUS 23\FilM.art  (9 of 64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507" y="1234644"/>
            <a:ext cx="4265584" cy="268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ok 6" descr="C:\Users\blaze\OneDrive\Počítač\UOMO\VZ EUS 23\FilM.art  (17 of 64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747" r="526" b="30167"/>
          <a:stretch/>
        </p:blipFill>
        <p:spPr bwMode="auto">
          <a:xfrm>
            <a:off x="665771" y="3598774"/>
            <a:ext cx="5079248" cy="3032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ok 7" descr="C:\Users\blaze\OneDrive\Počítač\UOMO\VZ EUS 23\FilM.art  (15 of 64)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4" r="3468" b="19314"/>
          <a:stretch/>
        </p:blipFill>
        <p:spPr bwMode="auto">
          <a:xfrm>
            <a:off x="6171507" y="3598774"/>
            <a:ext cx="4210569" cy="3032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861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341745" y="-110836"/>
            <a:ext cx="9568873" cy="6688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sk-SK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Najvýznamnejšou udalosťou roku pre naše EUS bolo valné zhromaždenie</a:t>
            </a:r>
            <a:r>
              <a:rPr lang="sk-SK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konané </a:t>
            </a:r>
            <a:r>
              <a:rPr lang="sk-SK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12.5.2023 </a:t>
            </a:r>
            <a:r>
              <a:rPr lang="sk-SK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Košiciach. Dokumenty VZ sú zverejnené na webe EUS. </a:t>
            </a:r>
            <a:endParaRPr lang="sk-SK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Akcie </a:t>
            </a:r>
            <a:r>
              <a:rPr lang="sk-SK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 okrem členov EUS, tentoraz zastúpených z Východného Slovenska  a aj z Bratislavy, Martina a jeho okolia, zúčastnili aj významní hostia ako predseda Slovenskej urologickej spoločnosti Doc. MUDr. </a:t>
            </a:r>
            <a:r>
              <a:rPr lang="sk-SK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Minčík</a:t>
            </a:r>
            <a:r>
              <a:rPr lang="sk-SK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zástupkyňa LPR, zástupkyňa firmy </a:t>
            </a:r>
            <a:r>
              <a:rPr lang="sk-SK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Janssen</a:t>
            </a:r>
            <a:r>
              <a:rPr lang="sk-SK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ale aj reprezentanti národných organizácií Európa </a:t>
            </a:r>
            <a:r>
              <a:rPr lang="sk-SK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Uomo</a:t>
            </a:r>
            <a:r>
              <a:rPr lang="sk-SK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 Poľska, Rakúska a Maďarska. </a:t>
            </a:r>
            <a:endParaRPr lang="sk-SK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</a:t>
            </a:r>
            <a:r>
              <a:rPr lang="sk-SK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štandardnom programe VZ nasledovala kvalitná odborná časť a to prednášky prof. Klimenta, MUDr. </a:t>
            </a:r>
            <a:r>
              <a:rPr lang="sk-SK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Lachváča</a:t>
            </a:r>
            <a:r>
              <a:rPr lang="sk-SK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zástupkyne LPR a zahraničných hostí. Spoločenská časť bola realizovaná prehliadkou Hlavnej ulice vrátane Dómu sv. Alžbety s zaujímavým výkladom košickej sprievodcovskej legendy pánom </a:t>
            </a:r>
            <a:r>
              <a:rPr lang="sk-SK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Kolcunom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335266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 flipH="1">
            <a:off x="2844337" y="332509"/>
            <a:ext cx="6900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smtClean="0"/>
              <a:t>2. Grand </a:t>
            </a:r>
            <a:r>
              <a:rPr lang="sk-SK" sz="2000" b="1" i="1" dirty="0" err="1" smtClean="0"/>
              <a:t>Assembly</a:t>
            </a:r>
            <a:r>
              <a:rPr lang="sk-SK" sz="2000" b="1" i="1" dirty="0" smtClean="0"/>
              <a:t> Európa </a:t>
            </a:r>
            <a:r>
              <a:rPr lang="sk-SK" sz="2000" b="1" i="1" dirty="0" err="1" smtClean="0"/>
              <a:t>Uomo</a:t>
            </a:r>
            <a:r>
              <a:rPr lang="sk-SK" sz="2000" b="1" i="1" dirty="0" smtClean="0"/>
              <a:t>, </a:t>
            </a:r>
            <a:r>
              <a:rPr lang="sk-SK" sz="2000" b="1" i="1" dirty="0" err="1" smtClean="0"/>
              <a:t>Larnaca</a:t>
            </a:r>
            <a:r>
              <a:rPr lang="sk-SK" sz="2000" b="1" i="1" dirty="0" smtClean="0"/>
              <a:t> Cyprus</a:t>
            </a:r>
            <a:endParaRPr lang="sk-SK" sz="2000" b="1" i="1" dirty="0"/>
          </a:p>
        </p:txBody>
      </p:sp>
      <p:sp>
        <p:nvSpPr>
          <p:cNvPr id="4" name="Obdĺžnik 3"/>
          <p:cNvSpPr/>
          <p:nvPr/>
        </p:nvSpPr>
        <p:spPr>
          <a:xfrm>
            <a:off x="1413164" y="532564"/>
            <a:ext cx="8885382" cy="302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Krátko po VZ EUS (25.-28.5.) sa konalo „Grand </a:t>
            </a:r>
            <a:r>
              <a:rPr lang="sk-SK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Assembly</a:t>
            </a: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Európa </a:t>
            </a:r>
            <a:r>
              <a:rPr lang="sk-SK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Uomo</a:t>
            </a:r>
            <a:r>
              <a:rPr lang="sk-SK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celej Európy v Cyperskej </a:t>
            </a:r>
            <a:r>
              <a:rPr lang="sk-SK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Larnake</a:t>
            </a:r>
            <a:r>
              <a:rPr lang="sk-SK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Patrilo k jedným z najúspešnejších v histórii s priamou účasťou komisárky EU pre zdravotníctvo, prezidenta Cyperskej republiky a viacerých ministrov. Hlavná téma bola podpora skríningu a včasnej diagnostiky rakoviny prostaty. Cyperská organizácia zabezpečila výborný odborný a spoločenský program najmä však oficiálnu návštevu dokončovaného (s väčšinou oddelení už v plnej prevádzke) tzv. „Nemeckého onkologického centra pre rakovinu prostaty“, ktoré patrí k najlepšie vybaveným v celej Európe.</a:t>
            </a:r>
            <a:endParaRPr lang="sk-SK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073" y="3555828"/>
            <a:ext cx="8423563" cy="325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9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 flipH="1">
            <a:off x="3380046" y="341745"/>
            <a:ext cx="6696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smtClean="0"/>
              <a:t>3. Tridsiata výročná konferencia SUS, Prešov</a:t>
            </a:r>
            <a:endParaRPr lang="sk-SK" sz="2000" b="1" i="1" dirty="0"/>
          </a:p>
        </p:txBody>
      </p:sp>
      <p:sp>
        <p:nvSpPr>
          <p:cNvPr id="3" name="Obdĺžnik 2"/>
          <p:cNvSpPr/>
          <p:nvPr/>
        </p:nvSpPr>
        <p:spPr>
          <a:xfrm>
            <a:off x="1145309" y="1025236"/>
            <a:ext cx="9448800" cy="184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pozvanie predsedu SUS sa prof. Blažek zúčastnil na Tridsiatej výročnej konferencii SUS </a:t>
            </a:r>
            <a:r>
              <a:rPr lang="sk-SK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ktorá </a:t>
            </a: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 konala 14.-16.6. v divadle v Prešove. </a:t>
            </a:r>
            <a:endParaRPr lang="sk-SK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k-SK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Bola </a:t>
            </a:r>
            <a:r>
              <a:rPr lang="sk-SK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prestížna akcia za účasti významných urológov Európy a s priamymi prenosmi z operačných sál. Naše EUS malo možnosť predstaviť  svoju národnú aj celoeurópsku organizáciu.</a:t>
            </a:r>
            <a:endParaRPr lang="sk-SK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898" y="2503054"/>
            <a:ext cx="3639084" cy="420271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282" y="2503054"/>
            <a:ext cx="5334744" cy="420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3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 flipH="1">
            <a:off x="3019828" y="295564"/>
            <a:ext cx="6955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smtClean="0"/>
              <a:t>4. Európsky deň prostaty, Varšava</a:t>
            </a:r>
            <a:endParaRPr lang="sk-SK" sz="2000" b="1" i="1" dirty="0"/>
          </a:p>
        </p:txBody>
      </p:sp>
      <p:sp>
        <p:nvSpPr>
          <p:cNvPr id="3" name="Obdĺžnik 2"/>
          <p:cNvSpPr/>
          <p:nvPr/>
        </p:nvSpPr>
        <p:spPr>
          <a:xfrm>
            <a:off x="277091" y="695674"/>
            <a:ext cx="11360727" cy="3660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Zástupcovia našej organizácie Európa UOMO Slovensko (EUS) páni prof. Blažek a JUDr. </a:t>
            </a:r>
            <a:r>
              <a:rPr lang="sk-SK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Csatlós</a:t>
            </a:r>
            <a:r>
              <a:rPr lang="sk-SK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 na pozvanie poľskej organizácie Gladiátor  zúčastnili európskeho dňa prostaty ktorý sa konal vo Varšave dňa </a:t>
            </a:r>
            <a:r>
              <a:rPr lang="sk-SK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15.9.2023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sk-SK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akcie sa zúčastnilo 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 150 pacientov  a ich partneriek z celého Poľska ale aj významné osobnosti ako minister zdravotníctva,  poslanci </a:t>
            </a:r>
            <a:r>
              <a:rPr lang="sk-SK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Sejmu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funkcionári Varšavy a zástupcovia viacerých inštitúcií verejného života, tlače a farmaceutických spoločností.</a:t>
            </a:r>
            <a:endParaRPr lang="sk-SK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Hlavnými bodmi programu boli prierezové prednášky o problematike rakoviny prostaty a moderných metódach jej liečby najvýznamnejších poľských urológov. </a:t>
            </a:r>
            <a:endParaRPr lang="sk-SK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Významná bola aj spoločenská časť akcie s </a:t>
            </a:r>
            <a:r>
              <a:rPr lang="sk-SK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udeľovaním 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čestných ocenení – bronzových sošiek Gladiátora. Jednu z nich dostal aj prof. Blažek, ktorý v príhovore poďakoval za dlhoročnú spoluprácu Gladiátora s našou organizáciu EUS, informoval o dianí v EUS ale najmä vyzdvihol prácu poľskej organizácie ktorá je excelentná aj v rámci </a:t>
            </a:r>
            <a:r>
              <a:rPr lang="sk-SK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celo</a:t>
            </a:r>
            <a:r>
              <a:rPr lang="sk-SK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erópskeho</a:t>
            </a:r>
            <a:r>
              <a:rPr lang="sk-SK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združenia Európa UOMO.</a:t>
            </a:r>
            <a:endParaRPr lang="sk-SK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sk-SK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8" y="3900229"/>
            <a:ext cx="6224616" cy="2754571"/>
          </a:xfrm>
          <a:prstGeom prst="rect">
            <a:avLst/>
          </a:prstGeom>
        </p:spPr>
      </p:pic>
      <p:pic>
        <p:nvPicPr>
          <p:cNvPr id="5" name="Obrázok 4" descr="C:\Users\blaze\OneDrive\Počítač\UOMO\Movember23\IMG-20230917-WA00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" t="15509" r="1114" b="15794"/>
          <a:stretch/>
        </p:blipFill>
        <p:spPr bwMode="auto">
          <a:xfrm>
            <a:off x="6596435" y="3783403"/>
            <a:ext cx="3527175" cy="28713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066" y="3783403"/>
            <a:ext cx="1404005" cy="295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1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 flipH="1">
            <a:off x="3080303" y="792188"/>
            <a:ext cx="6918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smtClean="0"/>
              <a:t>5. Stretnutie členov EUS z východu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1136073" y="1847274"/>
            <a:ext cx="9910618" cy="3904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sk-SK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októbri (17.10.)  sa v už známych priestoroch Leteckej fakulty TUKE uskutočnilo stretnutie pacientov- členov EUS z východnej časti Slovenska</a:t>
            </a:r>
            <a:r>
              <a:rPr lang="sk-SK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k-SK" sz="2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sk-SK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Tradičné konzultácie s</a:t>
            </a:r>
            <a:r>
              <a:rPr lang="sk-SK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prof. </a:t>
            </a:r>
            <a:r>
              <a:rPr lang="sk-SK" sz="2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Valanským</a:t>
            </a:r>
            <a:r>
              <a:rPr lang="sk-SK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 zaujímavou </a:t>
            </a:r>
            <a:r>
              <a:rPr lang="sk-SK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prezentáciou a následnou dlhou diskusiou </a:t>
            </a:r>
            <a:r>
              <a:rPr lang="sk-SK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 možnostiach podpornej liečby rakoviny prostaty pomocou </a:t>
            </a:r>
            <a:r>
              <a:rPr lang="sk-SK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byliniek pána Ľubomíra </a:t>
            </a:r>
            <a:r>
              <a:rPr lang="sk-SK" sz="22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Lenárda</a:t>
            </a:r>
            <a:r>
              <a:rPr lang="sk-SK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sk-SK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sk-SK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stretnutí bol prijatý návrh aby sa budúcoročného GA EU v Miláne zúčastnili až traja členovia (účasť jedného musí uhradiť naše EUS, dvoch financuje centrála). Toto GA  bude slávnostné k dvadsiatemu výročiu založenia Európa </a:t>
            </a:r>
            <a:r>
              <a:rPr lang="sk-SK" sz="2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Uomo</a:t>
            </a:r>
            <a:r>
              <a:rPr lang="sk-SK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(bolo založené práve v Miláne</a:t>
            </a:r>
            <a:r>
              <a:rPr lang="sk-SK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(aktuálne z vážnych dôvodov pána </a:t>
            </a:r>
            <a:r>
              <a:rPr lang="sk-SK" sz="22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Csatlósa</a:t>
            </a:r>
            <a:r>
              <a:rPr lang="sk-SK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pôjdu len dvaja – </a:t>
            </a:r>
            <a:r>
              <a:rPr lang="sk-SK" sz="22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J.Blažek</a:t>
            </a:r>
            <a:r>
              <a:rPr lang="sk-SK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Ľ. </a:t>
            </a:r>
            <a:r>
              <a:rPr lang="sk-SK" sz="22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Lenárd</a:t>
            </a:r>
            <a:r>
              <a:rPr lang="sk-SK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sk-SK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98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295" y="472999"/>
            <a:ext cx="10664354" cy="685800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 flipH="1">
            <a:off x="1290295" y="224818"/>
            <a:ext cx="5911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smtClean="0"/>
              <a:t>6. Akcia </a:t>
            </a:r>
            <a:r>
              <a:rPr lang="sk-SK" sz="2000" b="1" i="1" dirty="0" err="1" smtClean="0"/>
              <a:t>Movember</a:t>
            </a:r>
            <a:r>
              <a:rPr lang="sk-SK" sz="2000" b="1" i="1" dirty="0" smtClean="0"/>
              <a:t> 2024 s výstupmi aj pre TV</a:t>
            </a:r>
            <a:endParaRPr lang="sk-SK" sz="2000" b="1" i="1" dirty="0"/>
          </a:p>
        </p:txBody>
      </p:sp>
    </p:spTree>
    <p:extLst>
      <p:ext uri="{BB962C8B-B14F-4D97-AF65-F5344CB8AC3E}">
        <p14:creationId xmlns:p14="http://schemas.microsoft.com/office/powerpoint/2010/main" val="338904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v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TM04033925[[fn=Kvapka]]</Template>
  <TotalTime>4176</TotalTime>
  <Words>370</Words>
  <Application>Microsoft Office PowerPoint</Application>
  <PresentationFormat>Širokouhlá</PresentationFormat>
  <Paragraphs>107</Paragraphs>
  <Slides>20</Slides>
  <Notes>1</Notes>
  <HiddenSlides>0</HiddenSlides>
  <MMClips>0</MMClips>
  <ScaleCrop>false</ScaleCrop>
  <HeadingPairs>
    <vt:vector size="8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6" baseType="lpstr">
      <vt:lpstr>Arial</vt:lpstr>
      <vt:lpstr>Calibri</vt:lpstr>
      <vt:lpstr>Times New Roman</vt:lpstr>
      <vt:lpstr>Tw Cen MT</vt:lpstr>
      <vt:lpstr>Kvapka</vt:lpstr>
      <vt:lpstr>Bitmap Image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Josef Blažek</dc:creator>
  <cp:lastModifiedBy>Josef Blažek</cp:lastModifiedBy>
  <cp:revision>39</cp:revision>
  <cp:lastPrinted>2024-05-14T15:14:27Z</cp:lastPrinted>
  <dcterms:created xsi:type="dcterms:W3CDTF">2024-05-08T12:59:33Z</dcterms:created>
  <dcterms:modified xsi:type="dcterms:W3CDTF">2024-05-21T09:17:44Z</dcterms:modified>
</cp:coreProperties>
</file>