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413" r:id="rId3"/>
    <p:sldId id="449" r:id="rId4"/>
    <p:sldId id="499" r:id="rId5"/>
    <p:sldId id="442" r:id="rId6"/>
    <p:sldId id="455" r:id="rId7"/>
    <p:sldId id="481" r:id="rId8"/>
    <p:sldId id="494" r:id="rId9"/>
    <p:sldId id="484" r:id="rId10"/>
    <p:sldId id="486" r:id="rId11"/>
    <p:sldId id="488" r:id="rId12"/>
    <p:sldId id="496" r:id="rId13"/>
    <p:sldId id="257" r:id="rId14"/>
    <p:sldId id="258" r:id="rId15"/>
    <p:sldId id="259" r:id="rId16"/>
    <p:sldId id="260" r:id="rId17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7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F7685F-74EA-4BD6-8D48-0B46D1ED0E11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8CC73-449A-4B27-90A7-2D6D235725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29404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5BB88733-6397-3822-10C8-BDA86530DD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592C309-7CDE-4BDE-A9F4-E08DD9E7585D}" type="slidenum">
              <a:rPr lang="sk-SK" altLang="sk-SK"/>
              <a:pPr>
                <a:spcBef>
                  <a:spcPct val="0"/>
                </a:spcBef>
              </a:pPr>
              <a:t>2</a:t>
            </a:fld>
            <a:endParaRPr lang="sk-SK" altLang="sk-SK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2429047B-F69A-E598-1C99-8FC732E0C0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F09A67FE-895C-B0B7-BE36-D8F3EC1F1F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sk-SK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8CC73-449A-4B27-90A7-2D6D23572569}" type="slidenum">
              <a:rPr lang="sk-SK" smtClean="0"/>
              <a:t>13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18295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FB277D-BCBA-422B-9C9F-61540E7A2B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11F7E8F-1E23-A34C-2140-EFBD3B692E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B391BAA-51AD-7829-CD1F-6BEFFFBF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F963C-0C4B-4207-9BAC-77DFCA8705C6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126EA80-F172-479E-F758-FE6724CA1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36726D5-4550-F408-44E0-BDFFA8A6F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736B-90EC-49C9-A1AC-438F63333BA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1040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718B31-5FEB-4EED-8654-A3C641BF3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59C20A53-7C88-70AD-4369-5C59091ACA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BD9AAF2-7357-2CF4-B7B2-305A08E52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F963C-0C4B-4207-9BAC-77DFCA8705C6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C839CE2-EEF5-E81C-A2C1-BC88A05B3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90C5D86-0FF0-837B-6054-1D14025F2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736B-90EC-49C9-A1AC-438F63333BA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26097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84997C3F-61FF-F4CC-B309-9084DA63DC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FC798A9F-6A5F-02CE-0527-8D7C69F1B8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A5DAC59-7205-4ACE-DA11-D69C86273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F963C-0C4B-4207-9BAC-77DFCA8705C6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CA7417B-765C-EC23-B686-0D272B92C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B95B7690-4416-19C8-A0C9-515292976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736B-90EC-49C9-A1AC-438F63333BA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47966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902FDC-8840-E963-C01D-95CA2721A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9D42B9E-9138-4500-BC9E-9D768BDE2F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E707F53-1F6F-2861-E867-CBE05214C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F963C-0C4B-4207-9BAC-77DFCA8705C6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4FE7F8C-FD81-8118-4671-D6EC04FA8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AA252D6-B00F-DF56-C859-0CB861F33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736B-90EC-49C9-A1AC-438F63333BA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31000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4F3189-AE3F-1127-88D5-1B7BF947F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64D0672-F63B-FACD-6F1C-969431AEE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3895953-1921-BE72-2B1E-3A805E268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F963C-0C4B-4207-9BAC-77DFCA8705C6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1D92911-B1DA-4EBF-7B32-FD98A2CFE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FA13A54-A4F9-1868-DF4C-66968C09E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736B-90EC-49C9-A1AC-438F63333BA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6461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326C89-499B-BF90-4534-7C9E6DCC3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8C1DD22-AAD1-85A2-74D4-26C0C18A14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F2C18FE5-9D9A-CDA7-8F44-8E47749478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CE12623E-08BF-B1FB-72EA-B4C984045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F963C-0C4B-4207-9BAC-77DFCA8705C6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CA669B9E-0D1E-40FB-F984-3F8095C23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4619AEE-761C-AAE4-694A-8E96DE6EF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736B-90EC-49C9-A1AC-438F63333BA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73989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ADF307-C163-65F2-7674-20D7ADFE0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A8F348E-E7B8-68EF-751A-BD7121BD6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43300DC9-6282-D037-556D-DB1AD7A19F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5E5F78B-20C9-70F2-88E2-D22841A96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C5D23B89-1A32-C2E1-61A0-8E67595F59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96E4456A-0DD7-3D70-F754-B87D95829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F963C-0C4B-4207-9BAC-77DFCA8705C6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515E1D7B-34A1-B5F0-E253-4987C1030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91ED7374-33C7-BB69-546C-7494E9035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736B-90EC-49C9-A1AC-438F63333BA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41732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47DBF1-B2F4-FD8B-9DEA-244F3B5E9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0CB30EE8-08C1-1F44-1FAE-E1B02AB2B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F963C-0C4B-4207-9BAC-77DFCA8705C6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F8A5E020-8097-F5AC-B404-F069C5A57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60B69F9A-EE06-D9B6-36CF-447A75E36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736B-90EC-49C9-A1AC-438F63333BA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3809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C12E33E5-1260-E3DC-757F-F5CDCFB2A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F963C-0C4B-4207-9BAC-77DFCA8705C6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CF7E05F5-D169-FE9B-2EC2-808733D3E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F27DB1B9-1FE2-AFA4-5BF2-2A372C5A6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736B-90EC-49C9-A1AC-438F63333BA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59281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D6D649-5691-2C09-54D5-4A4F4292D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2C84F26-C77E-66A8-F4F2-346980D1ED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AAD3BB7-56C6-F00F-52D4-B44A411D90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DE3B3908-B5F2-6E4B-792D-3415789BC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F963C-0C4B-4207-9BAC-77DFCA8705C6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D61DF682-1113-72A4-D059-314D27FDE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92ACEA2-0A94-F6C7-192E-B33DC9E22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736B-90EC-49C9-A1AC-438F63333BA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7925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09DB51-95DA-A1F4-E577-B0B1E80D7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C0C6D9A1-4A7C-8445-F96C-D33D06B5E2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6131DF4-EEDD-1992-7BC4-12856D3C23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57C14FE8-9052-A353-4824-CC17E69E9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F963C-0C4B-4207-9BAC-77DFCA8705C6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7060D17-5A84-49CA-64B9-B4AC38287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BC5B06F-905B-40D1-9CF0-A44CBF41A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736B-90EC-49C9-A1AC-438F63333BA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05959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9FC8D1CF-CEC8-C791-A678-ACFA2FA24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F0F4A87-4BA3-8365-F4AA-CA4D2A375E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E60C96E-97DD-EBA9-2E0A-D240A2FFC1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48F963C-0C4B-4207-9BAC-77DFCA8705C6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8E1F24F-E4BF-1DEE-80ED-FC72A70BD2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12511DB-43D7-7617-DBAE-E58C18EB36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13736B-90EC-49C9-A1AC-438F63333BA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0344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ostatecancer-riskcalculator.com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96C43F-A9FB-4A68-093A-38F8EBB874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Liečba nádorov prostaty </a:t>
            </a:r>
            <a:br>
              <a:rPr lang="sk-SK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</a:br>
            <a:r>
              <a:rPr lang="sk-SK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v závislosti od štádia.</a:t>
            </a:r>
            <a:endParaRPr lang="sk-SK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9505F86-5E1D-9906-D2AE-77FD24AB7B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  <a:p>
            <a:r>
              <a:rPr lang="sk-SK" dirty="0"/>
              <a:t>MUDr. Ľubomír Lachváč, PhD.</a:t>
            </a:r>
          </a:p>
          <a:p>
            <a:r>
              <a:rPr lang="sk-SK" dirty="0"/>
              <a:t>Prednosta Urologickej kliniky UNLP a UPJŠ LF v Košiciach</a:t>
            </a:r>
          </a:p>
        </p:txBody>
      </p:sp>
    </p:spTree>
    <p:extLst>
      <p:ext uri="{BB962C8B-B14F-4D97-AF65-F5344CB8AC3E}">
        <p14:creationId xmlns:p14="http://schemas.microsoft.com/office/powerpoint/2010/main" val="2878278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obsahu 5">
            <a:extLst>
              <a:ext uri="{FF2B5EF4-FFF2-40B4-BE49-F238E27FC236}">
                <a16:creationId xmlns:a16="http://schemas.microsoft.com/office/drawing/2014/main" id="{BEEEBB23-9352-99F0-76DB-0F0D468CCC4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30213" indent="-322263">
              <a:buSzPct val="45000"/>
              <a:buFont typeface="Wingdings" panose="05000000000000000000" pitchFamily="2" charset="2"/>
              <a:buChar char="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sk-SK">
                <a:solidFill>
                  <a:srgbClr val="000000"/>
                </a:solidFill>
              </a:rPr>
              <a:t>sektorové mapy</a:t>
            </a:r>
          </a:p>
          <a:p>
            <a:pPr marL="430213" indent="-322263">
              <a:buSzPct val="45000"/>
              <a:buFont typeface="Wingdings" panose="05000000000000000000" pitchFamily="2" charset="2"/>
              <a:buChar char="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sk-SK">
                <a:solidFill>
                  <a:srgbClr val="000000"/>
                </a:solidFill>
              </a:rPr>
              <a:t>39 regiónov</a:t>
            </a:r>
          </a:p>
          <a:p>
            <a:pPr marL="430213" indent="-322263">
              <a:buSzPct val="45000"/>
              <a:buFont typeface="Wingdings" panose="05000000000000000000" pitchFamily="2" charset="2"/>
              <a:buChar char="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sk-SK" altLang="sk-SK">
              <a:solidFill>
                <a:srgbClr val="000000"/>
              </a:solidFill>
            </a:endParaRPr>
          </a:p>
          <a:p>
            <a:pPr marL="430213" indent="-322263">
              <a:buSzPct val="45000"/>
              <a:buFont typeface="Wingdings" panose="05000000000000000000" pitchFamily="2" charset="2"/>
              <a:buChar char="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sk-SK" altLang="sk-SK"/>
          </a:p>
        </p:txBody>
      </p:sp>
      <p:pic>
        <p:nvPicPr>
          <p:cNvPr id="21507" name="Picture 3">
            <a:extLst>
              <a:ext uri="{FF2B5EF4-FFF2-40B4-BE49-F238E27FC236}">
                <a16:creationId xmlns:a16="http://schemas.microsoft.com/office/drawing/2014/main" id="{27EE0212-5566-86F1-1FD3-2925E8A1E0BE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51" t="11095" r="26863" b="1144"/>
          <a:stretch>
            <a:fillRect/>
          </a:stretch>
        </p:blipFill>
        <p:spPr>
          <a:xfrm>
            <a:off x="1981200" y="1652589"/>
            <a:ext cx="4038600" cy="4421187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obsahu 6">
            <a:extLst>
              <a:ext uri="{FF2B5EF4-FFF2-40B4-BE49-F238E27FC236}">
                <a16:creationId xmlns:a16="http://schemas.microsoft.com/office/drawing/2014/main" id="{1BBDC994-E1A5-3440-02D7-829F35522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altLang="sk-SK" dirty="0">
                <a:solidFill>
                  <a:srgbClr val="000000"/>
                </a:solidFill>
              </a:rPr>
              <a:t>klinické rozhodnutie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altLang="sk-SK" sz="2000" dirty="0" err="1">
                <a:solidFill>
                  <a:srgbClr val="000000"/>
                </a:solidFill>
              </a:rPr>
              <a:t>mpMRI</a:t>
            </a:r>
            <a:r>
              <a:rPr lang="sk-SK" altLang="sk-SK" sz="2000" dirty="0">
                <a:solidFill>
                  <a:srgbClr val="000000"/>
                </a:solidFill>
              </a:rPr>
              <a:t> + PSA, RA, DRE, </a:t>
            </a:r>
            <a:r>
              <a:rPr lang="sk-SK" altLang="sk-SK" sz="2000" dirty="0" err="1">
                <a:solidFill>
                  <a:srgbClr val="000000"/>
                </a:solidFill>
              </a:rPr>
              <a:t>výsl</a:t>
            </a:r>
            <a:r>
              <a:rPr lang="sk-SK" altLang="sk-SK" sz="2000" dirty="0">
                <a:solidFill>
                  <a:srgbClr val="000000"/>
                </a:solidFill>
              </a:rPr>
              <a:t>. event. </a:t>
            </a:r>
            <a:r>
              <a:rPr lang="sk-SK" altLang="sk-SK" sz="2000" dirty="0" err="1">
                <a:solidFill>
                  <a:srgbClr val="000000"/>
                </a:solidFill>
              </a:rPr>
              <a:t>predch</a:t>
            </a:r>
            <a:r>
              <a:rPr lang="sk-SK" altLang="sk-SK" sz="2000" dirty="0">
                <a:solidFill>
                  <a:srgbClr val="000000"/>
                </a:solidFill>
              </a:rPr>
              <a:t>. biopsie </a:t>
            </a:r>
            <a:endParaRPr lang="sk-SK" altLang="sk-SK" sz="2000" b="1" dirty="0">
              <a:solidFill>
                <a:srgbClr val="000000"/>
              </a:solidFill>
            </a:endParaRPr>
          </a:p>
          <a:p>
            <a:r>
              <a:rPr lang="sk-SK" altLang="sk-SK" dirty="0">
                <a:solidFill>
                  <a:srgbClr val="000000"/>
                </a:solidFill>
              </a:rPr>
              <a:t>PI-RADS 1,2(6% </a:t>
            </a:r>
            <a:r>
              <a:rPr lang="sk-SK" altLang="sk-SK" dirty="0" err="1">
                <a:solidFill>
                  <a:srgbClr val="000000"/>
                </a:solidFill>
              </a:rPr>
              <a:t>PCa</a:t>
            </a:r>
            <a:r>
              <a:rPr lang="sk-SK" altLang="sk-SK" dirty="0">
                <a:solidFill>
                  <a:srgbClr val="000000"/>
                </a:solidFill>
              </a:rPr>
              <a:t>)</a:t>
            </a:r>
          </a:p>
          <a:p>
            <a:pPr lvl="3"/>
            <a:r>
              <a:rPr lang="sk-SK" altLang="sk-SK" dirty="0">
                <a:solidFill>
                  <a:srgbClr val="000000"/>
                </a:solidFill>
              </a:rPr>
              <a:t>bez biopsie (vysoké klinické podozrenie = systematická biopsia)</a:t>
            </a:r>
          </a:p>
          <a:p>
            <a:r>
              <a:rPr lang="sk-SK" altLang="sk-SK" dirty="0">
                <a:solidFill>
                  <a:srgbClr val="000000"/>
                </a:solidFill>
              </a:rPr>
              <a:t>PI-RADS 3 (16% </a:t>
            </a:r>
            <a:r>
              <a:rPr lang="sk-SK" altLang="sk-SK" dirty="0" err="1">
                <a:solidFill>
                  <a:srgbClr val="000000"/>
                </a:solidFill>
              </a:rPr>
              <a:t>PCa</a:t>
            </a:r>
            <a:r>
              <a:rPr lang="sk-SK" altLang="sk-SK" dirty="0">
                <a:solidFill>
                  <a:srgbClr val="000000"/>
                </a:solidFill>
              </a:rPr>
              <a:t>)</a:t>
            </a:r>
          </a:p>
          <a:p>
            <a:pPr lvl="3"/>
            <a:r>
              <a:rPr lang="sk-SK" altLang="sk-SK" dirty="0">
                <a:solidFill>
                  <a:srgbClr val="000000"/>
                </a:solidFill>
              </a:rPr>
              <a:t>nízke klin. riziko (PSAD&lt;0,10) = </a:t>
            </a:r>
            <a:r>
              <a:rPr lang="sk-SK" altLang="sk-SK" dirty="0" err="1">
                <a:solidFill>
                  <a:srgbClr val="000000"/>
                </a:solidFill>
              </a:rPr>
              <a:t>mpMRI</a:t>
            </a:r>
            <a:r>
              <a:rPr lang="sk-SK" altLang="sk-SK" dirty="0">
                <a:solidFill>
                  <a:srgbClr val="000000"/>
                </a:solidFill>
              </a:rPr>
              <a:t> o 12 mes.</a:t>
            </a:r>
          </a:p>
          <a:p>
            <a:pPr lvl="3"/>
            <a:r>
              <a:rPr lang="sk-SK" altLang="sk-SK" dirty="0">
                <a:solidFill>
                  <a:srgbClr val="000000"/>
                </a:solidFill>
              </a:rPr>
              <a:t>vysoké klinické riziko (PSAD &gt; 0,20) = biopsia</a:t>
            </a:r>
          </a:p>
          <a:p>
            <a:r>
              <a:rPr lang="sk-SK" altLang="sk-SK" dirty="0">
                <a:solidFill>
                  <a:srgbClr val="000000"/>
                </a:solidFill>
              </a:rPr>
              <a:t>PI-RADS 4 (59% </a:t>
            </a:r>
            <a:r>
              <a:rPr lang="sk-SK" altLang="sk-SK" dirty="0" err="1">
                <a:solidFill>
                  <a:srgbClr val="000000"/>
                </a:solidFill>
              </a:rPr>
              <a:t>PCa</a:t>
            </a:r>
            <a:r>
              <a:rPr lang="sk-SK" altLang="sk-SK" dirty="0">
                <a:solidFill>
                  <a:srgbClr val="000000"/>
                </a:solidFill>
              </a:rPr>
              <a:t>), 5 (85% </a:t>
            </a:r>
            <a:r>
              <a:rPr lang="sk-SK" altLang="sk-SK" dirty="0" err="1">
                <a:solidFill>
                  <a:srgbClr val="000000"/>
                </a:solidFill>
              </a:rPr>
              <a:t>PCa</a:t>
            </a:r>
            <a:r>
              <a:rPr lang="sk-SK" altLang="sk-SK" dirty="0">
                <a:solidFill>
                  <a:srgbClr val="000000"/>
                </a:solidFill>
              </a:rPr>
              <a:t>)</a:t>
            </a:r>
          </a:p>
          <a:p>
            <a:pPr lvl="3"/>
            <a:r>
              <a:rPr lang="sk-SK" altLang="sk-SK" dirty="0">
                <a:solidFill>
                  <a:srgbClr val="000000"/>
                </a:solidFill>
              </a:rPr>
              <a:t>MRI cielená (</a:t>
            </a:r>
            <a:r>
              <a:rPr lang="sk-SK" altLang="sk-SK" dirty="0" err="1">
                <a:solidFill>
                  <a:srgbClr val="000000"/>
                </a:solidFill>
              </a:rPr>
              <a:t>fúzna</a:t>
            </a:r>
            <a:r>
              <a:rPr lang="sk-SK" altLang="sk-SK" dirty="0">
                <a:solidFill>
                  <a:srgbClr val="000000"/>
                </a:solidFill>
              </a:rPr>
              <a:t>) biopsia prostaty</a:t>
            </a:r>
          </a:p>
          <a:p>
            <a:pPr marL="1371600" lvl="3" indent="0">
              <a:buNone/>
            </a:pPr>
            <a:endParaRPr lang="sk-SK" altLang="sk-SK" dirty="0">
              <a:solidFill>
                <a:srgbClr val="000000"/>
              </a:solidFill>
            </a:endParaRPr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7CF897C7-12F9-4AD3-8C0E-EBE8C2947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/>
          <a:lstStyle/>
          <a:p>
            <a:r>
              <a:rPr lang="sk-SK" altLang="sk-SK" dirty="0" err="1">
                <a:solidFill>
                  <a:srgbClr val="000000"/>
                </a:solidFill>
              </a:rPr>
              <a:t>mp</a:t>
            </a:r>
            <a:r>
              <a:rPr lang="sk-SK" altLang="sk-SK" dirty="0">
                <a:solidFill>
                  <a:srgbClr val="000000"/>
                </a:solidFill>
              </a:rPr>
              <a:t> MRI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FB30A8-8691-46FB-9AA3-60163B13A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rgbClr val="000000"/>
                </a:solidFill>
              </a:rPr>
              <a:t>Risk kalkulátor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B9BAE76-40DF-42B9-BEE1-A5B7204CC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www.prostatecancer-riskcalculator.com</a:t>
            </a:r>
            <a:endParaRPr lang="sk-SK" dirty="0">
              <a:solidFill>
                <a:srgbClr val="000000"/>
              </a:solidFill>
            </a:endParaRPr>
          </a:p>
          <a:p>
            <a:pPr>
              <a:buFontTx/>
              <a:buChar char="-"/>
            </a:pPr>
            <a:r>
              <a:rPr lang="sk-SK" dirty="0">
                <a:solidFill>
                  <a:srgbClr val="000000"/>
                </a:solidFill>
              </a:rPr>
              <a:t>Výskyt </a:t>
            </a:r>
            <a:r>
              <a:rPr lang="sk-SK" dirty="0" err="1">
                <a:solidFill>
                  <a:srgbClr val="000000"/>
                </a:solidFill>
              </a:rPr>
              <a:t>PCa</a:t>
            </a:r>
            <a:r>
              <a:rPr lang="sk-SK" dirty="0">
                <a:solidFill>
                  <a:srgbClr val="000000"/>
                </a:solidFill>
              </a:rPr>
              <a:t> v rodine</a:t>
            </a:r>
          </a:p>
          <a:p>
            <a:pPr>
              <a:buFontTx/>
              <a:buChar char="-"/>
            </a:pPr>
            <a:r>
              <a:rPr lang="sk-SK" dirty="0">
                <a:solidFill>
                  <a:srgbClr val="000000"/>
                </a:solidFill>
              </a:rPr>
              <a:t>Vek</a:t>
            </a:r>
          </a:p>
          <a:p>
            <a:pPr>
              <a:buFontTx/>
              <a:buChar char="-"/>
            </a:pPr>
            <a:r>
              <a:rPr lang="sk-SK" dirty="0">
                <a:solidFill>
                  <a:srgbClr val="000000"/>
                </a:solidFill>
              </a:rPr>
              <a:t>PSA</a:t>
            </a:r>
          </a:p>
          <a:p>
            <a:pPr>
              <a:buFontTx/>
              <a:buChar char="-"/>
            </a:pPr>
            <a:r>
              <a:rPr lang="sk-SK" dirty="0">
                <a:solidFill>
                  <a:srgbClr val="000000"/>
                </a:solidFill>
              </a:rPr>
              <a:t>DRE</a:t>
            </a:r>
          </a:p>
          <a:p>
            <a:pPr>
              <a:buFontTx/>
              <a:buChar char="-"/>
            </a:pPr>
            <a:r>
              <a:rPr lang="sk-SK" dirty="0">
                <a:solidFill>
                  <a:srgbClr val="000000"/>
                </a:solidFill>
              </a:rPr>
              <a:t>Objem prostaty</a:t>
            </a:r>
          </a:p>
          <a:p>
            <a:pPr>
              <a:buFontTx/>
              <a:buChar char="-"/>
            </a:pPr>
            <a:r>
              <a:rPr lang="sk-SK" dirty="0">
                <a:solidFill>
                  <a:srgbClr val="000000"/>
                </a:solidFill>
              </a:rPr>
              <a:t>Výsledok </a:t>
            </a:r>
            <a:r>
              <a:rPr lang="sk-SK" dirty="0" err="1">
                <a:solidFill>
                  <a:srgbClr val="000000"/>
                </a:solidFill>
              </a:rPr>
              <a:t>mpMRI</a:t>
            </a:r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934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107FDC-9393-E9DF-D031-E5BDDF37D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Štádiá rakoviny prostaty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73993C2-224E-EE33-6780-00511B58F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/>
              <a:t>T1 malý, náhodne zistený nádor</a:t>
            </a:r>
          </a:p>
          <a:p>
            <a:r>
              <a:rPr lang="sk-SK" dirty="0"/>
              <a:t>T2a postihnutie menej ako polovice jedného laloka</a:t>
            </a:r>
          </a:p>
          <a:p>
            <a:r>
              <a:rPr lang="sk-SK" dirty="0"/>
              <a:t>T2b postihnutie viac ako polovice jedného laloka</a:t>
            </a:r>
          </a:p>
          <a:p>
            <a:r>
              <a:rPr lang="sk-SK" dirty="0"/>
              <a:t>T2c postihnutie oboch lalokov</a:t>
            </a:r>
          </a:p>
          <a:p>
            <a:r>
              <a:rPr lang="sk-SK" dirty="0"/>
              <a:t>T3a prerastanie nádoru cez kapsulu</a:t>
            </a:r>
          </a:p>
          <a:p>
            <a:r>
              <a:rPr lang="sk-SK" dirty="0"/>
              <a:t>T3b postihnutie semenných </a:t>
            </a:r>
            <a:r>
              <a:rPr lang="sk-SK" dirty="0" err="1"/>
              <a:t>mechúrokov</a:t>
            </a:r>
            <a:endParaRPr lang="sk-SK" dirty="0"/>
          </a:p>
          <a:p>
            <a:r>
              <a:rPr lang="sk-SK" dirty="0"/>
              <a:t>T4 postihnutie močového mechúra, konečníka, panvovej steny</a:t>
            </a:r>
          </a:p>
          <a:p>
            <a:r>
              <a:rPr lang="sk-SK" dirty="0"/>
              <a:t>N0 bez metastáz v lymfatických uzlinách</a:t>
            </a:r>
          </a:p>
          <a:p>
            <a:r>
              <a:rPr lang="sk-SK" dirty="0"/>
              <a:t>N1 metastázy v lymfatických uzlinách</a:t>
            </a:r>
          </a:p>
          <a:p>
            <a:r>
              <a:rPr lang="sk-SK" dirty="0"/>
              <a:t>M1a metastáza vo vzdialených lymfatických uzlinách</a:t>
            </a:r>
          </a:p>
          <a:p>
            <a:r>
              <a:rPr lang="sk-SK" dirty="0"/>
              <a:t>M1b metastázy v kostiach</a:t>
            </a:r>
          </a:p>
          <a:p>
            <a:r>
              <a:rPr lang="sk-SK" dirty="0"/>
              <a:t>M1c metastázy v iných orgánoch </a:t>
            </a:r>
          </a:p>
        </p:txBody>
      </p:sp>
    </p:spTree>
    <p:extLst>
      <p:ext uri="{BB962C8B-B14F-4D97-AF65-F5344CB8AC3E}">
        <p14:creationId xmlns:p14="http://schemas.microsoft.com/office/powerpoint/2010/main" val="39336704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DB6E61-CE96-19EA-85A1-E8E852275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Gleason</a:t>
            </a:r>
            <a:r>
              <a:rPr lang="sk-SK" dirty="0"/>
              <a:t> skóre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849B737-5D74-486E-6BBE-42E877728C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Mikroskopický obraz nádoru z bioptickej vzorky – jeho architektúra</a:t>
            </a:r>
          </a:p>
          <a:p>
            <a:r>
              <a:rPr lang="sk-SK" dirty="0"/>
              <a:t>Koreluje so zhubnosťou</a:t>
            </a:r>
          </a:p>
          <a:p>
            <a:r>
              <a:rPr lang="sk-SK" dirty="0" err="1"/>
              <a:t>Gleason</a:t>
            </a:r>
            <a:r>
              <a:rPr lang="sk-SK" dirty="0"/>
              <a:t> 6,7,8,9,10     od najmenej zhubného po najzhubnejší</a:t>
            </a:r>
          </a:p>
          <a:p>
            <a:r>
              <a:rPr lang="sk-SK" dirty="0" err="1"/>
              <a:t>Gleason</a:t>
            </a:r>
            <a:r>
              <a:rPr lang="sk-SK" dirty="0"/>
              <a:t> 6 </a:t>
            </a:r>
            <a:r>
              <a:rPr lang="sk-SK" dirty="0" err="1"/>
              <a:t>nemetastazuje</a:t>
            </a:r>
            <a:r>
              <a:rPr lang="sk-SK" dirty="0"/>
              <a:t>, rastie pomaly, nerobí klinické príznaky</a:t>
            </a:r>
          </a:p>
          <a:p>
            <a:r>
              <a:rPr lang="sk-SK" dirty="0"/>
              <a:t> vyskytuje sa u vysokého počtu „zdravých starších ľudí“</a:t>
            </a:r>
          </a:p>
          <a:p>
            <a:r>
              <a:rPr lang="sk-SK" dirty="0" err="1"/>
              <a:t>Gleason</a:t>
            </a:r>
            <a:r>
              <a:rPr lang="sk-SK" dirty="0"/>
              <a:t> 10 – veľmi zhubný, rýchlo metastázuje, ak neliečime pacienta, môže ho zabiť.</a:t>
            </a:r>
          </a:p>
        </p:txBody>
      </p:sp>
    </p:spTree>
    <p:extLst>
      <p:ext uri="{BB962C8B-B14F-4D97-AF65-F5344CB8AC3E}">
        <p14:creationId xmlns:p14="http://schemas.microsoft.com/office/powerpoint/2010/main" val="19304281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548464-6A63-7ED7-E18A-FA7ADD8B0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Liečba podľa rizika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D2FFBB1-3F2F-96C6-A145-A53FAE197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Nízke riziko : PSA &lt; 10 a GS 6 a T1-T2b – možné len sledovanie</a:t>
            </a:r>
          </a:p>
          <a:p>
            <a:endParaRPr lang="sk-SK" dirty="0"/>
          </a:p>
          <a:p>
            <a:r>
              <a:rPr lang="sk-SK" dirty="0"/>
              <a:t>Stredné riziko : PSA 10 – 20 alebo GS 7 alebo T2b – operácia alebo ožarovanie</a:t>
            </a:r>
          </a:p>
          <a:p>
            <a:endParaRPr lang="sk-SK" dirty="0"/>
          </a:p>
          <a:p>
            <a:r>
              <a:rPr lang="sk-SK" dirty="0"/>
              <a:t>Vysoké riziko : PSA &gt; 20 alebo GS 8,9,10 alebo T2c spravidla prítomné metastázy – hormonálna liečba + chemoterapia + nové </a:t>
            </a:r>
            <a:r>
              <a:rPr lang="sk-SK" dirty="0" err="1"/>
              <a:t>antiandrogény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992987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780096E-41E0-C0CF-6F5D-B381382303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/>
              <a:t>				Ďakujem za pozornosť</a:t>
            </a:r>
          </a:p>
        </p:txBody>
      </p:sp>
    </p:spTree>
    <p:extLst>
      <p:ext uri="{BB962C8B-B14F-4D97-AF65-F5344CB8AC3E}">
        <p14:creationId xmlns:p14="http://schemas.microsoft.com/office/powerpoint/2010/main" val="2356555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E7369D9C-44A7-8195-C128-6F2841C4B8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561" y="2132857"/>
            <a:ext cx="8353425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sk-SK" altLang="sk-SK" sz="24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k-SK" altLang="sk-SK" sz="2800" dirty="0">
                <a:solidFill>
                  <a:srgbClr val="000000"/>
                </a:solidFill>
              </a:rPr>
              <a:t>- najčastejší zhubný nádor v EÚ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sk-SK" altLang="sk-SK" sz="2800" dirty="0">
                <a:solidFill>
                  <a:srgbClr val="000000"/>
                </a:solidFill>
              </a:rPr>
              <a:t>- 3. najčastejšia príčina úmrtia pre nádor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sk-SK" altLang="sk-SK" sz="2800" b="1" dirty="0" err="1">
                <a:solidFill>
                  <a:srgbClr val="000000"/>
                </a:solidFill>
              </a:rPr>
              <a:t>Incidencia</a:t>
            </a:r>
            <a:r>
              <a:rPr lang="sk-SK" altLang="sk-SK" sz="2800" dirty="0">
                <a:solidFill>
                  <a:srgbClr val="000000"/>
                </a:solidFill>
              </a:rPr>
              <a:t>: varíruje od 4,5 (Ázia) – 111 (Austrália)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k-SK" altLang="sk-SK" sz="2800" dirty="0">
                <a:solidFill>
                  <a:srgbClr val="000000"/>
                </a:solidFill>
              </a:rPr>
              <a:t>Slovensko: 49, stúpajúci trend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sk-SK" altLang="sk-SK" sz="2800" dirty="0">
              <a:solidFill>
                <a:srgbClr val="000000"/>
              </a:solidFill>
            </a:endParaRPr>
          </a:p>
          <a:p>
            <a:pPr marL="457200" indent="-457200">
              <a:spcBef>
                <a:spcPct val="0"/>
              </a:spcBef>
              <a:buFontTx/>
              <a:buChar char="-"/>
            </a:pPr>
            <a:r>
              <a:rPr lang="sk-SK" altLang="sk-SK" sz="2800" dirty="0">
                <a:solidFill>
                  <a:srgbClr val="000000"/>
                </a:solidFill>
              </a:rPr>
              <a:t>cca 2800 nových prípadov/rok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6F5EE9C-4C5D-4978-B41D-2919BD3F20B4}"/>
              </a:ext>
            </a:extLst>
          </p:cNvPr>
          <p:cNvSpPr txBox="1">
            <a:spLocks noChangeArrowheads="1"/>
          </p:cNvSpPr>
          <p:nvPr/>
        </p:nvSpPr>
        <p:spPr>
          <a:xfrm>
            <a:off x="1981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endParaRPr lang="sk-SK" altLang="sk-SK" kern="0" dirty="0">
              <a:solidFill>
                <a:srgbClr val="000000"/>
              </a:solidFill>
            </a:endParaRPr>
          </a:p>
        </p:txBody>
      </p:sp>
      <p:sp>
        <p:nvSpPr>
          <p:cNvPr id="2" name="Obdĺžnik 1">
            <a:extLst>
              <a:ext uri="{FF2B5EF4-FFF2-40B4-BE49-F238E27FC236}">
                <a16:creationId xmlns:a16="http://schemas.microsoft.com/office/drawing/2014/main" id="{37783E23-447F-4F48-BF81-4EE4DBDE4B1D}"/>
              </a:ext>
            </a:extLst>
          </p:cNvPr>
          <p:cNvSpPr/>
          <p:nvPr/>
        </p:nvSpPr>
        <p:spPr>
          <a:xfrm>
            <a:off x="2279576" y="620688"/>
            <a:ext cx="79312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sk-SK" altLang="sk-SK" sz="4000" dirty="0">
                <a:solidFill>
                  <a:srgbClr val="000000"/>
                </a:solidFill>
              </a:rPr>
              <a:t>Výskyt karcinómu prostaty (</a:t>
            </a:r>
            <a:r>
              <a:rPr lang="sk-SK" altLang="sk-SK" sz="4000" dirty="0" err="1">
                <a:solidFill>
                  <a:srgbClr val="000000"/>
                </a:solidFill>
              </a:rPr>
              <a:t>PCa</a:t>
            </a:r>
            <a:r>
              <a:rPr lang="sk-SK" altLang="sk-SK" sz="4000" dirty="0">
                <a:solidFill>
                  <a:srgbClr val="000000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4C8071E-DC41-AF8D-1057-79391B5AE6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 dirty="0">
                <a:solidFill>
                  <a:srgbClr val="000000"/>
                </a:solidFill>
              </a:rPr>
              <a:t>Variabilný priebeh ochorenia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1A4EA31-B62D-5A09-6578-5E97B2125F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altLang="sk-SK">
                <a:solidFill>
                  <a:srgbClr val="000000"/>
                </a:solidFill>
              </a:rPr>
              <a:t>U 30% mužov sa vyvinie mikroskopický PCa </a:t>
            </a:r>
          </a:p>
          <a:p>
            <a:pPr eaLnBrk="1" hangingPunct="1"/>
            <a:r>
              <a:rPr lang="sk-SK" altLang="sk-SK">
                <a:solidFill>
                  <a:srgbClr val="000000"/>
                </a:solidFill>
              </a:rPr>
              <a:t>Väčšina rastie pomaly (latentný PCa)</a:t>
            </a:r>
          </a:p>
          <a:p>
            <a:pPr eaLnBrk="1" hangingPunct="1"/>
            <a:r>
              <a:rPr lang="sk-SK" altLang="sk-SK">
                <a:solidFill>
                  <a:srgbClr val="000000"/>
                </a:solidFill>
              </a:rPr>
              <a:t>Riziko vývoja klinického ochorenia  je 8% (lifetime risk)</a:t>
            </a:r>
          </a:p>
          <a:p>
            <a:pPr eaLnBrk="1" hangingPunct="1"/>
            <a:r>
              <a:rPr lang="sk-SK" altLang="sk-SK">
                <a:solidFill>
                  <a:srgbClr val="000000"/>
                </a:solidFill>
              </a:rPr>
              <a:t>Riziko úmrtia na PCa je 3%</a:t>
            </a:r>
          </a:p>
          <a:p>
            <a:pPr eaLnBrk="1" hangingPunct="1"/>
            <a:r>
              <a:rPr lang="sk-SK" altLang="sk-SK">
                <a:solidFill>
                  <a:srgbClr val="000000"/>
                </a:solidFill>
              </a:rPr>
              <a:t>Pitvou zistená prevalencia je 80% u 80 ročných mužov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725B0E-1581-4666-BA1C-3460965D2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rgbClr val="000000"/>
                </a:solidFill>
              </a:rPr>
              <a:t>Management pacienta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0AB004C-3280-4DF3-BA63-3973755D30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504" y="1600200"/>
            <a:ext cx="9036496" cy="5257800"/>
          </a:xfrm>
        </p:spPr>
        <p:txBody>
          <a:bodyPr/>
          <a:lstStyle/>
          <a:p>
            <a:pPr marL="0" indent="0">
              <a:buNone/>
            </a:pPr>
            <a:r>
              <a:rPr lang="sk-SK" dirty="0">
                <a:solidFill>
                  <a:srgbClr val="000000"/>
                </a:solidFill>
              </a:rPr>
              <a:t>Asymptomatický		Symptomatický</a:t>
            </a:r>
          </a:p>
          <a:p>
            <a:pPr marL="0" indent="0">
              <a:buNone/>
            </a:pPr>
            <a:r>
              <a:rPr lang="sk-SK" sz="2000" dirty="0">
                <a:solidFill>
                  <a:srgbClr val="000000"/>
                </a:solidFill>
              </a:rPr>
              <a:t>Očakávaná doba života &gt;10-15 rokov</a:t>
            </a:r>
          </a:p>
          <a:p>
            <a:pPr marL="0" indent="0">
              <a:buNone/>
            </a:pPr>
            <a:r>
              <a:rPr lang="sk-SK" sz="2000" dirty="0">
                <a:solidFill>
                  <a:srgbClr val="000000"/>
                </a:solidFill>
              </a:rPr>
              <a:t>Informované rozhodnutie</a:t>
            </a:r>
          </a:p>
          <a:p>
            <a:pPr marL="0" indent="0">
              <a:buNone/>
            </a:pPr>
            <a:r>
              <a:rPr lang="sk-SK" dirty="0">
                <a:solidFill>
                  <a:srgbClr val="000000"/>
                </a:solidFill>
              </a:rPr>
              <a:t> </a:t>
            </a:r>
          </a:p>
          <a:p>
            <a:pPr marL="0" indent="0">
              <a:buNone/>
            </a:pPr>
            <a:r>
              <a:rPr lang="sk-SK" dirty="0">
                <a:solidFill>
                  <a:srgbClr val="000000"/>
                </a:solidFill>
              </a:rPr>
              <a:t>Iniciálne zhodnotenie rizika </a:t>
            </a:r>
            <a:r>
              <a:rPr lang="sk-SK" dirty="0" err="1">
                <a:solidFill>
                  <a:srgbClr val="000000"/>
                </a:solidFill>
              </a:rPr>
              <a:t>PCa</a:t>
            </a:r>
            <a:endParaRPr lang="sk-SK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sk-SK" sz="2000" dirty="0">
                <a:solidFill>
                  <a:srgbClr val="000000"/>
                </a:solidFill>
              </a:rPr>
              <a:t>Rodinná anamnéza, DRE, PSA, etnicita</a:t>
            </a:r>
          </a:p>
          <a:p>
            <a:pPr marL="0" indent="0">
              <a:buNone/>
            </a:pPr>
            <a:r>
              <a:rPr lang="sk-SK" dirty="0">
                <a:solidFill>
                  <a:srgbClr val="000000"/>
                </a:solidFill>
              </a:rPr>
              <a:t>	</a:t>
            </a:r>
          </a:p>
          <a:p>
            <a:pPr marL="0" indent="0">
              <a:buNone/>
            </a:pPr>
            <a:r>
              <a:rPr lang="sk-SK" sz="2400" dirty="0">
                <a:solidFill>
                  <a:srgbClr val="000000"/>
                </a:solidFill>
              </a:rPr>
              <a:t>Nízke riziko		Stredné riziko	    Vysoké riziko</a:t>
            </a:r>
            <a:r>
              <a:rPr lang="sk-SK" dirty="0">
                <a:solidFill>
                  <a:srgbClr val="000000"/>
                </a:solidFill>
              </a:rPr>
              <a:t>	</a:t>
            </a:r>
          </a:p>
          <a:p>
            <a:pPr marL="0" indent="0">
              <a:buNone/>
            </a:pPr>
            <a:r>
              <a:rPr lang="sk-SK" sz="2400" dirty="0">
                <a:solidFill>
                  <a:srgbClr val="000000"/>
                </a:solidFill>
              </a:rPr>
              <a:t>		    MRI, PHI, </a:t>
            </a:r>
            <a:r>
              <a:rPr lang="sk-SK" sz="2400" dirty="0" err="1">
                <a:solidFill>
                  <a:srgbClr val="000000"/>
                </a:solidFill>
              </a:rPr>
              <a:t>kalculator</a:t>
            </a:r>
            <a:endParaRPr lang="sk-SK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sk-SK" sz="2400" dirty="0" err="1">
                <a:solidFill>
                  <a:srgbClr val="000000"/>
                </a:solidFill>
              </a:rPr>
              <a:t>Follow-up</a:t>
            </a:r>
            <a:r>
              <a:rPr lang="sk-SK" sz="2400" dirty="0">
                <a:solidFill>
                  <a:srgbClr val="000000"/>
                </a:solidFill>
              </a:rPr>
              <a:t>						biopsia</a:t>
            </a:r>
          </a:p>
        </p:txBody>
      </p:sp>
      <p:cxnSp>
        <p:nvCxnSpPr>
          <p:cNvPr id="5" name="Rovná spojovacia šípka 4">
            <a:extLst>
              <a:ext uri="{FF2B5EF4-FFF2-40B4-BE49-F238E27FC236}">
                <a16:creationId xmlns:a16="http://schemas.microsoft.com/office/drawing/2014/main" id="{844C9CD2-845F-4B36-81D6-39D7B429AECB}"/>
              </a:ext>
            </a:extLst>
          </p:cNvPr>
          <p:cNvCxnSpPr/>
          <p:nvPr/>
        </p:nvCxnSpPr>
        <p:spPr>
          <a:xfrm>
            <a:off x="3935760" y="2996952"/>
            <a:ext cx="0" cy="504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ovná spojovacia šípka 6">
            <a:extLst>
              <a:ext uri="{FF2B5EF4-FFF2-40B4-BE49-F238E27FC236}">
                <a16:creationId xmlns:a16="http://schemas.microsoft.com/office/drawing/2014/main" id="{08F59687-C3FF-451E-B5B1-CADE9344CFDC}"/>
              </a:ext>
            </a:extLst>
          </p:cNvPr>
          <p:cNvCxnSpPr>
            <a:cxnSpLocks/>
          </p:cNvCxnSpPr>
          <p:nvPr/>
        </p:nvCxnSpPr>
        <p:spPr>
          <a:xfrm flipH="1">
            <a:off x="4146907" y="2107558"/>
            <a:ext cx="2525157" cy="13682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ovná spojovacia šípka 8">
            <a:extLst>
              <a:ext uri="{FF2B5EF4-FFF2-40B4-BE49-F238E27FC236}">
                <a16:creationId xmlns:a16="http://schemas.microsoft.com/office/drawing/2014/main" id="{BBCC5B7C-5B71-4523-A19F-49C772F94027}"/>
              </a:ext>
            </a:extLst>
          </p:cNvPr>
          <p:cNvCxnSpPr>
            <a:cxnSpLocks/>
          </p:cNvCxnSpPr>
          <p:nvPr/>
        </p:nvCxnSpPr>
        <p:spPr>
          <a:xfrm flipH="1">
            <a:off x="2567608" y="4323632"/>
            <a:ext cx="2448272" cy="5760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ovná spojovacia šípka 10">
            <a:extLst>
              <a:ext uri="{FF2B5EF4-FFF2-40B4-BE49-F238E27FC236}">
                <a16:creationId xmlns:a16="http://schemas.microsoft.com/office/drawing/2014/main" id="{65897EED-7196-4910-8C9B-466E6D8AB156}"/>
              </a:ext>
            </a:extLst>
          </p:cNvPr>
          <p:cNvCxnSpPr>
            <a:cxnSpLocks/>
          </p:cNvCxnSpPr>
          <p:nvPr/>
        </p:nvCxnSpPr>
        <p:spPr>
          <a:xfrm>
            <a:off x="5015880" y="4323632"/>
            <a:ext cx="144016" cy="5484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ovná spojovacia šípka 12">
            <a:extLst>
              <a:ext uri="{FF2B5EF4-FFF2-40B4-BE49-F238E27FC236}">
                <a16:creationId xmlns:a16="http://schemas.microsoft.com/office/drawing/2014/main" id="{95894BDF-B643-49CF-B9E6-551C48C3B070}"/>
              </a:ext>
            </a:extLst>
          </p:cNvPr>
          <p:cNvCxnSpPr>
            <a:cxnSpLocks/>
          </p:cNvCxnSpPr>
          <p:nvPr/>
        </p:nvCxnSpPr>
        <p:spPr>
          <a:xfrm>
            <a:off x="5015880" y="4312490"/>
            <a:ext cx="2367053" cy="5596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ovná spojovacia šípka 17">
            <a:extLst>
              <a:ext uri="{FF2B5EF4-FFF2-40B4-BE49-F238E27FC236}">
                <a16:creationId xmlns:a16="http://schemas.microsoft.com/office/drawing/2014/main" id="{2B37FFF5-CB52-42B4-B74D-4B582F111130}"/>
              </a:ext>
            </a:extLst>
          </p:cNvPr>
          <p:cNvCxnSpPr>
            <a:cxnSpLocks/>
          </p:cNvCxnSpPr>
          <p:nvPr/>
        </p:nvCxnSpPr>
        <p:spPr>
          <a:xfrm>
            <a:off x="5447928" y="5892223"/>
            <a:ext cx="2448272" cy="1290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ovná spojovacia šípka 19">
            <a:extLst>
              <a:ext uri="{FF2B5EF4-FFF2-40B4-BE49-F238E27FC236}">
                <a16:creationId xmlns:a16="http://schemas.microsoft.com/office/drawing/2014/main" id="{3A223600-7835-48B0-8F4B-5A9874738FF0}"/>
              </a:ext>
            </a:extLst>
          </p:cNvPr>
          <p:cNvCxnSpPr>
            <a:cxnSpLocks/>
          </p:cNvCxnSpPr>
          <p:nvPr/>
        </p:nvCxnSpPr>
        <p:spPr>
          <a:xfrm flipH="1">
            <a:off x="3277935" y="5841268"/>
            <a:ext cx="1737945" cy="2481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ovná spojovacia šípka 23">
            <a:extLst>
              <a:ext uri="{FF2B5EF4-FFF2-40B4-BE49-F238E27FC236}">
                <a16:creationId xmlns:a16="http://schemas.microsoft.com/office/drawing/2014/main" id="{AB7373F1-6785-4A28-AF0A-F7689D5FDC8D}"/>
              </a:ext>
            </a:extLst>
          </p:cNvPr>
          <p:cNvCxnSpPr/>
          <p:nvPr/>
        </p:nvCxnSpPr>
        <p:spPr>
          <a:xfrm>
            <a:off x="2454719" y="5304345"/>
            <a:ext cx="0" cy="5369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ovná spojovacia šípka 25">
            <a:extLst>
              <a:ext uri="{FF2B5EF4-FFF2-40B4-BE49-F238E27FC236}">
                <a16:creationId xmlns:a16="http://schemas.microsoft.com/office/drawing/2014/main" id="{12CC8119-D31A-4D9D-AF17-FA7F4ED33347}"/>
              </a:ext>
            </a:extLst>
          </p:cNvPr>
          <p:cNvCxnSpPr>
            <a:cxnSpLocks/>
          </p:cNvCxnSpPr>
          <p:nvPr/>
        </p:nvCxnSpPr>
        <p:spPr>
          <a:xfrm>
            <a:off x="7531011" y="5304345"/>
            <a:ext cx="777611" cy="5369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3137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2F5E260-D431-E9E6-915E-81FF63F648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>
                <a:solidFill>
                  <a:srgbClr val="000000"/>
                </a:solidFill>
              </a:rPr>
              <a:t>Diagnostika PCa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4C81163A-6F9D-0D44-3C75-D733E9C4C1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983162"/>
          </a:xfrm>
        </p:spPr>
        <p:txBody>
          <a:bodyPr/>
          <a:lstStyle/>
          <a:p>
            <a:pPr eaLnBrk="1" hangingPunct="1">
              <a:defRPr/>
            </a:pPr>
            <a:r>
              <a:rPr lang="sk-SK" altLang="sk-SK" sz="2400" dirty="0">
                <a:solidFill>
                  <a:srgbClr val="000000"/>
                </a:solidFill>
              </a:rPr>
              <a:t>anamnéza + </a:t>
            </a:r>
            <a:r>
              <a:rPr lang="sk-SK" sz="2400" dirty="0">
                <a:solidFill>
                  <a:srgbClr val="000000"/>
                </a:solidFill>
              </a:rPr>
              <a:t>poučenie o potenciálnych rizikách a pozitívach diagnostiky u asymptomatických pacientov</a:t>
            </a:r>
            <a:endParaRPr lang="sk-SK" altLang="sk-SK" sz="2400" dirty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sk-SK" altLang="sk-SK" sz="2400" dirty="0">
                <a:solidFill>
                  <a:srgbClr val="000000"/>
                </a:solidFill>
              </a:rPr>
              <a:t>fyzikálne </a:t>
            </a:r>
            <a:r>
              <a:rPr lang="sk-SK" altLang="sk-SK" sz="2400" dirty="0" err="1">
                <a:solidFill>
                  <a:srgbClr val="000000"/>
                </a:solidFill>
              </a:rPr>
              <a:t>vyš</a:t>
            </a:r>
            <a:r>
              <a:rPr lang="sk-SK" altLang="sk-SK" sz="2400" dirty="0">
                <a:solidFill>
                  <a:srgbClr val="000000"/>
                </a:solidFill>
              </a:rPr>
              <a:t>. + DRE</a:t>
            </a:r>
          </a:p>
          <a:p>
            <a:pPr eaLnBrk="1" hangingPunct="1">
              <a:defRPr/>
            </a:pPr>
            <a:r>
              <a:rPr lang="sk-SK" altLang="sk-SK" sz="2400" dirty="0">
                <a:solidFill>
                  <a:srgbClr val="000000"/>
                </a:solidFill>
              </a:rPr>
              <a:t>PSA </a:t>
            </a:r>
          </a:p>
          <a:p>
            <a:pPr eaLnBrk="1" hangingPunct="1">
              <a:defRPr/>
            </a:pPr>
            <a:r>
              <a:rPr lang="sk-SK" altLang="sk-SK" sz="2400" dirty="0" err="1">
                <a:solidFill>
                  <a:srgbClr val="000000"/>
                </a:solidFill>
              </a:rPr>
              <a:t>mpMRI</a:t>
            </a:r>
            <a:r>
              <a:rPr lang="sk-SK" altLang="sk-SK" sz="2400" dirty="0">
                <a:solidFill>
                  <a:srgbClr val="000000"/>
                </a:solidFill>
              </a:rPr>
              <a:t> prostaty</a:t>
            </a:r>
          </a:p>
          <a:p>
            <a:pPr eaLnBrk="1" hangingPunct="1">
              <a:defRPr/>
            </a:pPr>
            <a:r>
              <a:rPr lang="sk-SK" altLang="sk-SK" sz="2400" dirty="0">
                <a:solidFill>
                  <a:srgbClr val="000000"/>
                </a:solidFill>
              </a:rPr>
              <a:t>(</a:t>
            </a:r>
            <a:r>
              <a:rPr lang="sk-SK" altLang="sk-SK" sz="2400" dirty="0" err="1">
                <a:solidFill>
                  <a:srgbClr val="000000"/>
                </a:solidFill>
              </a:rPr>
              <a:t>fúzna</a:t>
            </a:r>
            <a:r>
              <a:rPr lang="sk-SK" altLang="sk-SK" sz="2400" dirty="0">
                <a:solidFill>
                  <a:srgbClr val="000000"/>
                </a:solidFill>
              </a:rPr>
              <a:t>) biopsia prostaty s </a:t>
            </a:r>
            <a:r>
              <a:rPr lang="sk-SK" altLang="sk-SK" sz="2400" dirty="0" err="1">
                <a:solidFill>
                  <a:srgbClr val="000000"/>
                </a:solidFill>
              </a:rPr>
              <a:t>histol</a:t>
            </a:r>
            <a:r>
              <a:rPr lang="sk-SK" altLang="sk-SK" sz="2400" dirty="0">
                <a:solidFill>
                  <a:srgbClr val="000000"/>
                </a:solidFill>
              </a:rPr>
              <a:t>. </a:t>
            </a:r>
            <a:r>
              <a:rPr lang="sk-SK" altLang="sk-SK" sz="2400" dirty="0" err="1">
                <a:solidFill>
                  <a:srgbClr val="000000"/>
                </a:solidFill>
              </a:rPr>
              <a:t>vyš</a:t>
            </a:r>
            <a:r>
              <a:rPr lang="sk-SK" altLang="sk-SK" sz="2400" dirty="0">
                <a:solidFill>
                  <a:srgbClr val="000000"/>
                </a:solidFill>
              </a:rPr>
              <a:t>. </a:t>
            </a:r>
          </a:p>
          <a:p>
            <a:pPr eaLnBrk="1" hangingPunct="1">
              <a:defRPr/>
            </a:pPr>
            <a:r>
              <a:rPr lang="sk-SK" altLang="sk-SK" sz="2400" dirty="0" err="1">
                <a:solidFill>
                  <a:srgbClr val="000000"/>
                </a:solidFill>
              </a:rPr>
              <a:t>osteoscan</a:t>
            </a:r>
            <a:endParaRPr lang="sk-SK" altLang="sk-SK" sz="2400" dirty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sk-SK" altLang="sk-SK" sz="2400" dirty="0">
                <a:solidFill>
                  <a:srgbClr val="000000"/>
                </a:solidFill>
              </a:rPr>
              <a:t>kontrastné CT </a:t>
            </a:r>
            <a:r>
              <a:rPr lang="sk-SK" altLang="sk-SK" sz="2400" dirty="0" err="1">
                <a:solidFill>
                  <a:srgbClr val="000000"/>
                </a:solidFill>
              </a:rPr>
              <a:t>abdomen</a:t>
            </a:r>
            <a:r>
              <a:rPr lang="sk-SK" altLang="sk-SK" sz="2400" dirty="0">
                <a:solidFill>
                  <a:srgbClr val="000000"/>
                </a:solidFill>
              </a:rPr>
              <a:t>/</a:t>
            </a:r>
            <a:r>
              <a:rPr lang="sk-SK" altLang="sk-SK" sz="2400" dirty="0" err="1">
                <a:solidFill>
                  <a:srgbClr val="000000"/>
                </a:solidFill>
              </a:rPr>
              <a:t>pulmo</a:t>
            </a:r>
            <a:endParaRPr lang="sk-SK" altLang="sk-SK" sz="2400" dirty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sk-SK" altLang="sk-SK" sz="2400" baseline="30000" dirty="0">
                <a:solidFill>
                  <a:srgbClr val="000000"/>
                </a:solidFill>
              </a:rPr>
              <a:t>68</a:t>
            </a:r>
            <a:r>
              <a:rPr lang="sk-SK" altLang="sk-SK" sz="2400" dirty="0">
                <a:solidFill>
                  <a:srgbClr val="000000"/>
                </a:solidFill>
              </a:rPr>
              <a:t>Ga PSMA PET/CT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sk-SK" altLang="sk-SK" sz="1600" dirty="0">
              <a:solidFill>
                <a:srgbClr val="000000"/>
              </a:solidFill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sk-SK" altLang="sk-SK" sz="1400" dirty="0">
                <a:solidFill>
                  <a:srgbClr val="000000"/>
                </a:solidFill>
              </a:rPr>
              <a:t>DRE – digitálne rektálne vyšetrenie, PSA – </a:t>
            </a:r>
            <a:r>
              <a:rPr lang="sk-SK" altLang="sk-SK" sz="1400" dirty="0" err="1">
                <a:solidFill>
                  <a:srgbClr val="000000"/>
                </a:solidFill>
              </a:rPr>
              <a:t>prostatický</a:t>
            </a:r>
            <a:r>
              <a:rPr lang="sk-SK" altLang="sk-SK" sz="1400" dirty="0">
                <a:solidFill>
                  <a:srgbClr val="000000"/>
                </a:solidFill>
              </a:rPr>
              <a:t> špecifický antigén,  </a:t>
            </a:r>
            <a:r>
              <a:rPr lang="sk-SK" altLang="sk-SK" sz="1400" dirty="0" err="1">
                <a:solidFill>
                  <a:srgbClr val="000000"/>
                </a:solidFill>
              </a:rPr>
              <a:t>mp</a:t>
            </a:r>
            <a:r>
              <a:rPr lang="sk-SK" altLang="sk-SK" sz="1400" dirty="0">
                <a:solidFill>
                  <a:srgbClr val="000000"/>
                </a:solidFill>
              </a:rPr>
              <a:t> MRI – </a:t>
            </a:r>
            <a:r>
              <a:rPr lang="sk-SK" altLang="sk-SK" sz="1400" dirty="0" err="1">
                <a:solidFill>
                  <a:srgbClr val="000000"/>
                </a:solidFill>
              </a:rPr>
              <a:t>multiparametrická</a:t>
            </a:r>
            <a:r>
              <a:rPr lang="sk-SK" altLang="sk-SK" sz="1400" dirty="0">
                <a:solidFill>
                  <a:srgbClr val="000000"/>
                </a:solidFill>
              </a:rPr>
              <a:t> magnetická rezonancia,  TRUS – </a:t>
            </a:r>
            <a:r>
              <a:rPr lang="sk-SK" altLang="sk-SK" sz="1400" dirty="0" err="1">
                <a:solidFill>
                  <a:srgbClr val="000000"/>
                </a:solidFill>
              </a:rPr>
              <a:t>transrektálny</a:t>
            </a:r>
            <a:r>
              <a:rPr lang="sk-SK" altLang="sk-SK" sz="1400" dirty="0">
                <a:solidFill>
                  <a:srgbClr val="000000"/>
                </a:solidFill>
              </a:rPr>
              <a:t> ultrazvuk, CT – počítačová tomografia, </a:t>
            </a:r>
            <a:r>
              <a:rPr lang="sk-SK" altLang="sk-SK" sz="1400" baseline="30000" dirty="0">
                <a:solidFill>
                  <a:srgbClr val="000000"/>
                </a:solidFill>
              </a:rPr>
              <a:t>68</a:t>
            </a:r>
            <a:r>
              <a:rPr lang="sk-SK" altLang="sk-SK" sz="1400" dirty="0">
                <a:solidFill>
                  <a:srgbClr val="000000"/>
                </a:solidFill>
              </a:rPr>
              <a:t>GaPSMA PET/CT – </a:t>
            </a:r>
            <a:r>
              <a:rPr lang="sk-SK" altLang="sk-SK" sz="1400" dirty="0" err="1">
                <a:solidFill>
                  <a:srgbClr val="000000"/>
                </a:solidFill>
              </a:rPr>
              <a:t>Gáliová</a:t>
            </a:r>
            <a:r>
              <a:rPr lang="sk-SK" altLang="sk-SK" sz="1400" dirty="0">
                <a:solidFill>
                  <a:srgbClr val="000000"/>
                </a:solidFill>
              </a:rPr>
              <a:t> prostate-</a:t>
            </a:r>
            <a:r>
              <a:rPr lang="sk-SK" altLang="sk-SK" sz="1400" dirty="0" err="1">
                <a:solidFill>
                  <a:srgbClr val="000000"/>
                </a:solidFill>
              </a:rPr>
              <a:t>specific</a:t>
            </a:r>
            <a:r>
              <a:rPr lang="sk-SK" altLang="sk-SK" sz="1400" dirty="0">
                <a:solidFill>
                  <a:srgbClr val="000000"/>
                </a:solidFill>
              </a:rPr>
              <a:t> </a:t>
            </a:r>
            <a:r>
              <a:rPr lang="sk-SK" altLang="sk-SK" sz="1400" dirty="0" err="1">
                <a:solidFill>
                  <a:srgbClr val="000000"/>
                </a:solidFill>
              </a:rPr>
              <a:t>membrane</a:t>
            </a:r>
            <a:r>
              <a:rPr lang="sk-SK" altLang="sk-SK" sz="1400" dirty="0">
                <a:solidFill>
                  <a:srgbClr val="000000"/>
                </a:solidFill>
              </a:rPr>
              <a:t> </a:t>
            </a:r>
            <a:r>
              <a:rPr lang="sk-SK" altLang="sk-SK" sz="1400" dirty="0" err="1">
                <a:solidFill>
                  <a:srgbClr val="000000"/>
                </a:solidFill>
              </a:rPr>
              <a:t>antigen</a:t>
            </a:r>
            <a:r>
              <a:rPr lang="sk-SK" altLang="sk-SK" sz="1400" dirty="0">
                <a:solidFill>
                  <a:srgbClr val="000000"/>
                </a:solidFill>
              </a:rPr>
              <a:t> pozitrónová emisná tomografia s CT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FD9968CB-49EB-B002-A74D-204D2557CA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 dirty="0">
                <a:solidFill>
                  <a:srgbClr val="000000"/>
                </a:solidFill>
              </a:rPr>
              <a:t>Anamnéza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4B329714-8898-7BC3-50FF-E5E221A303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74826" y="1916832"/>
            <a:ext cx="8893175" cy="472526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sk-SK" altLang="sk-SK" sz="2400" u="sng" dirty="0">
                <a:solidFill>
                  <a:srgbClr val="000000"/>
                </a:solidFill>
              </a:rPr>
              <a:t>Rodinná anamnéza:</a:t>
            </a:r>
            <a:r>
              <a:rPr lang="sk-SK" altLang="sk-SK" sz="2400" dirty="0">
                <a:solidFill>
                  <a:srgbClr val="000000"/>
                </a:solidFill>
              </a:rPr>
              <a:t> výskyt </a:t>
            </a:r>
            <a:r>
              <a:rPr lang="sk-SK" altLang="sk-SK" sz="2400" dirty="0" err="1">
                <a:solidFill>
                  <a:srgbClr val="000000"/>
                </a:solidFill>
              </a:rPr>
              <a:t>PCa</a:t>
            </a:r>
            <a:r>
              <a:rPr lang="sk-SK" altLang="sk-SK" sz="2400" dirty="0">
                <a:solidFill>
                  <a:srgbClr val="000000"/>
                </a:solidFill>
              </a:rPr>
              <a:t> – otec, strýko, brat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k-SK" altLang="sk-SK" sz="2400" dirty="0">
                <a:solidFill>
                  <a:srgbClr val="000000"/>
                </a:solidFill>
              </a:rPr>
              <a:t>                                 výskyt iných Ca v rodine</a:t>
            </a:r>
            <a:r>
              <a:rPr lang="sk-SK" altLang="sk-SK" sz="2400" u="sng" dirty="0">
                <a:solidFill>
                  <a:srgbClr val="000000"/>
                </a:solidFill>
              </a:rPr>
              <a:t>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k-SK" altLang="sk-SK" sz="2400" u="sng" dirty="0">
                <a:solidFill>
                  <a:srgbClr val="000000"/>
                </a:solidFill>
              </a:rPr>
              <a:t>Symptómy:</a:t>
            </a:r>
            <a:r>
              <a:rPr lang="sk-SK" altLang="sk-SK" sz="2400" dirty="0">
                <a:solidFill>
                  <a:srgbClr val="000000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</a:pPr>
            <a:endParaRPr lang="sk-SK" altLang="sk-SK" sz="24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sk-SK" altLang="sk-SK" sz="2400" dirty="0">
                <a:solidFill>
                  <a:srgbClr val="000000"/>
                </a:solidFill>
              </a:rPr>
              <a:t>žiadne - asymptomatický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k-SK" altLang="sk-SK" sz="2400" dirty="0">
                <a:solidFill>
                  <a:srgbClr val="000000"/>
                </a:solidFill>
              </a:rPr>
              <a:t>    (lokalizovaný)</a:t>
            </a:r>
          </a:p>
          <a:p>
            <a:pPr eaLnBrk="1" hangingPunct="1">
              <a:lnSpc>
                <a:spcPct val="80000"/>
              </a:lnSpc>
            </a:pPr>
            <a:endParaRPr lang="sk-SK" altLang="sk-SK" sz="24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sk-SK" altLang="sk-SK" sz="2400" dirty="0">
                <a:solidFill>
                  <a:srgbClr val="000000"/>
                </a:solidFill>
              </a:rPr>
              <a:t>symptómy dolných moč. ciest, </a:t>
            </a:r>
            <a:r>
              <a:rPr lang="sk-SK" altLang="sk-SK" sz="2400" dirty="0" err="1">
                <a:solidFill>
                  <a:srgbClr val="000000"/>
                </a:solidFill>
              </a:rPr>
              <a:t>hematúria</a:t>
            </a:r>
            <a:r>
              <a:rPr lang="sk-SK" altLang="sk-SK" sz="2400" dirty="0">
                <a:solidFill>
                  <a:srgbClr val="000000"/>
                </a:solidFill>
              </a:rPr>
              <a:t>, </a:t>
            </a:r>
            <a:r>
              <a:rPr lang="sk-SK" altLang="sk-SK" sz="2400" dirty="0" err="1">
                <a:solidFill>
                  <a:srgbClr val="000000"/>
                </a:solidFill>
              </a:rPr>
              <a:t>lumbalgia</a:t>
            </a:r>
            <a:r>
              <a:rPr lang="sk-SK" altLang="sk-SK" sz="2400" dirty="0">
                <a:solidFill>
                  <a:srgbClr val="000000"/>
                </a:solidFill>
              </a:rPr>
              <a:t>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k-SK" altLang="sk-SK" sz="2400" dirty="0">
                <a:solidFill>
                  <a:srgbClr val="000000"/>
                </a:solidFill>
              </a:rPr>
              <a:t>    (lokálne pokročilý)</a:t>
            </a:r>
          </a:p>
          <a:p>
            <a:pPr eaLnBrk="1" hangingPunct="1">
              <a:lnSpc>
                <a:spcPct val="80000"/>
              </a:lnSpc>
            </a:pPr>
            <a:endParaRPr lang="sk-SK" altLang="sk-SK" sz="24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sk-SK" altLang="sk-SK" sz="2400" dirty="0">
                <a:solidFill>
                  <a:srgbClr val="000000"/>
                </a:solidFill>
              </a:rPr>
              <a:t>bolesti kostí a iné príznaky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k-SK" altLang="sk-SK" sz="2400" dirty="0">
                <a:solidFill>
                  <a:srgbClr val="000000"/>
                </a:solidFill>
              </a:rPr>
              <a:t>    (metastatický)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D4D15242-D2A2-4700-061A-ADCCB1CA2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>
                <a:solidFill>
                  <a:srgbClr val="000000"/>
                </a:solidFill>
              </a:rPr>
              <a:t>Fyzikálne vyšetrenie</a:t>
            </a:r>
          </a:p>
        </p:txBody>
      </p:sp>
      <p:sp>
        <p:nvSpPr>
          <p:cNvPr id="16387" name="Zástupný symbol obsahu 2">
            <a:extLst>
              <a:ext uri="{FF2B5EF4-FFF2-40B4-BE49-F238E27FC236}">
                <a16:creationId xmlns:a16="http://schemas.microsoft.com/office/drawing/2014/main" id="{F3D2D4C8-E067-D6C1-247E-4FDF87104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435280" cy="4525963"/>
          </a:xfrm>
        </p:spPr>
        <p:txBody>
          <a:bodyPr/>
          <a:lstStyle/>
          <a:p>
            <a:r>
              <a:rPr lang="sk-SK" altLang="sk-SK" dirty="0">
                <a:solidFill>
                  <a:srgbClr val="000000"/>
                </a:solidFill>
              </a:rPr>
              <a:t>DRV</a:t>
            </a:r>
          </a:p>
          <a:p>
            <a:pPr lvl="1"/>
            <a:r>
              <a:rPr lang="sk-SK" altLang="sk-SK" dirty="0">
                <a:solidFill>
                  <a:srgbClr val="000000"/>
                </a:solidFill>
              </a:rPr>
              <a:t>subjektívne hodnotenie</a:t>
            </a:r>
          </a:p>
          <a:p>
            <a:pPr lvl="1"/>
            <a:r>
              <a:rPr lang="sk-SK" altLang="sk-SK" dirty="0">
                <a:solidFill>
                  <a:srgbClr val="000000"/>
                </a:solidFill>
              </a:rPr>
              <a:t>podhodnotenie nálezu</a:t>
            </a:r>
          </a:p>
          <a:p>
            <a:pPr lvl="1"/>
            <a:r>
              <a:rPr lang="sk-SK" altLang="sk-SK" dirty="0">
                <a:solidFill>
                  <a:srgbClr val="000000"/>
                </a:solidFill>
              </a:rPr>
              <a:t>veľkosť, povrch a tvar (symetria, stredná ryha), ohraničenie, konzistencia, bolestivosť</a:t>
            </a:r>
          </a:p>
          <a:p>
            <a:pPr lvl="1"/>
            <a:r>
              <a:rPr lang="sk-SK" altLang="sk-SK" dirty="0">
                <a:solidFill>
                  <a:srgbClr val="000000"/>
                </a:solidFill>
              </a:rPr>
              <a:t>pri </a:t>
            </a:r>
            <a:r>
              <a:rPr lang="sk-SK" altLang="sk-SK" dirty="0" err="1">
                <a:solidFill>
                  <a:srgbClr val="000000"/>
                </a:solidFill>
              </a:rPr>
              <a:t>susp</a:t>
            </a:r>
            <a:r>
              <a:rPr lang="sk-SK" altLang="sk-SK" dirty="0">
                <a:solidFill>
                  <a:srgbClr val="000000"/>
                </a:solidFill>
              </a:rPr>
              <a:t>. DRV a PSA &lt; 2 ......    5 – 30 % </a:t>
            </a:r>
            <a:r>
              <a:rPr lang="sk-SK" altLang="sk-SK" dirty="0" err="1">
                <a:solidFill>
                  <a:srgbClr val="000000"/>
                </a:solidFill>
              </a:rPr>
              <a:t>PCa</a:t>
            </a:r>
            <a:endParaRPr lang="sk-SK" altLang="sk-SK" dirty="0">
              <a:solidFill>
                <a:srgbClr val="000000"/>
              </a:solidFill>
            </a:endParaRPr>
          </a:p>
          <a:p>
            <a:pPr lvl="1"/>
            <a:r>
              <a:rPr lang="sk-SK" altLang="sk-SK" dirty="0">
                <a:solidFill>
                  <a:srgbClr val="000000"/>
                </a:solidFill>
              </a:rPr>
              <a:t>18 % </a:t>
            </a:r>
            <a:r>
              <a:rPr lang="sk-SK" altLang="sk-SK" dirty="0" err="1">
                <a:solidFill>
                  <a:srgbClr val="000000"/>
                </a:solidFill>
              </a:rPr>
              <a:t>PCa</a:t>
            </a:r>
            <a:r>
              <a:rPr lang="sk-SK" altLang="sk-SK" dirty="0">
                <a:solidFill>
                  <a:srgbClr val="000000"/>
                </a:solidFill>
              </a:rPr>
              <a:t> len na základe </a:t>
            </a:r>
            <a:r>
              <a:rPr lang="sk-SK" altLang="sk-SK" dirty="0" err="1">
                <a:solidFill>
                  <a:srgbClr val="000000"/>
                </a:solidFill>
              </a:rPr>
              <a:t>patol</a:t>
            </a:r>
            <a:r>
              <a:rPr lang="sk-SK" altLang="sk-SK" dirty="0">
                <a:solidFill>
                  <a:srgbClr val="000000"/>
                </a:solidFill>
              </a:rPr>
              <a:t>. DRE</a:t>
            </a:r>
          </a:p>
          <a:p>
            <a:pPr lvl="1"/>
            <a:endParaRPr lang="sk-SK" altLang="sk-SK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D4D15242-D2A2-4700-061A-ADCCB1CA2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dirty="0">
                <a:solidFill>
                  <a:srgbClr val="000000"/>
                </a:solidFill>
              </a:rPr>
              <a:t>PSA</a:t>
            </a:r>
          </a:p>
        </p:txBody>
      </p:sp>
      <p:sp>
        <p:nvSpPr>
          <p:cNvPr id="16387" name="Zástupný symbol obsahu 2">
            <a:extLst>
              <a:ext uri="{FF2B5EF4-FFF2-40B4-BE49-F238E27FC236}">
                <a16:creationId xmlns:a16="http://schemas.microsoft.com/office/drawing/2014/main" id="{F3D2D4C8-E067-D6C1-247E-4FDF87104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3512" y="1600201"/>
            <a:ext cx="8964488" cy="4525963"/>
          </a:xfrm>
        </p:spPr>
        <p:txBody>
          <a:bodyPr/>
          <a:lstStyle/>
          <a:p>
            <a:r>
              <a:rPr lang="sk-SK" altLang="sk-SK" dirty="0">
                <a:solidFill>
                  <a:srgbClr val="000000"/>
                </a:solidFill>
              </a:rPr>
              <a:t>enzým – </a:t>
            </a:r>
            <a:r>
              <a:rPr lang="sk-SK" altLang="sk-SK" dirty="0" err="1">
                <a:solidFill>
                  <a:srgbClr val="000000"/>
                </a:solidFill>
              </a:rPr>
              <a:t>glykoproteín</a:t>
            </a:r>
            <a:r>
              <a:rPr lang="sk-SK" altLang="sk-SK" dirty="0">
                <a:solidFill>
                  <a:srgbClr val="000000"/>
                </a:solidFill>
              </a:rPr>
              <a:t>, orgán –špecifický marker</a:t>
            </a:r>
          </a:p>
          <a:p>
            <a:r>
              <a:rPr lang="sk-SK" altLang="sk-SK" dirty="0">
                <a:solidFill>
                  <a:srgbClr val="000000"/>
                </a:solidFill>
              </a:rPr>
              <a:t>kontinuálny parameter</a:t>
            </a:r>
          </a:p>
          <a:p>
            <a:r>
              <a:rPr lang="sk-SK" altLang="sk-SK" dirty="0">
                <a:solidFill>
                  <a:srgbClr val="000000"/>
                </a:solidFill>
              </a:rPr>
              <a:t>najčastejšie používaná hranica je 3 </a:t>
            </a:r>
            <a:r>
              <a:rPr lang="sk-SK" altLang="sk-SK" dirty="0" err="1">
                <a:solidFill>
                  <a:srgbClr val="000000"/>
                </a:solidFill>
              </a:rPr>
              <a:t>ng</a:t>
            </a:r>
            <a:r>
              <a:rPr lang="sk-SK" altLang="sk-SK" dirty="0">
                <a:solidFill>
                  <a:srgbClr val="000000"/>
                </a:solidFill>
              </a:rPr>
              <a:t>/ml</a:t>
            </a:r>
          </a:p>
          <a:p>
            <a:r>
              <a:rPr lang="sk-SK" altLang="sk-SK" dirty="0">
                <a:solidFill>
                  <a:srgbClr val="000000"/>
                </a:solidFill>
              </a:rPr>
              <a:t>pri hodnotách 3-10 opakovať test</a:t>
            </a:r>
          </a:p>
        </p:txBody>
      </p:sp>
    </p:spTree>
    <p:extLst>
      <p:ext uri="{BB962C8B-B14F-4D97-AF65-F5344CB8AC3E}">
        <p14:creationId xmlns:p14="http://schemas.microsoft.com/office/powerpoint/2010/main" val="1817538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7247CCF6-D60A-0220-32C8-DE5A92112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dirty="0" err="1">
                <a:solidFill>
                  <a:srgbClr val="000000"/>
                </a:solidFill>
              </a:rPr>
              <a:t>Multiparametrické</a:t>
            </a:r>
            <a:r>
              <a:rPr lang="sk-SK" altLang="sk-SK" dirty="0">
                <a:solidFill>
                  <a:srgbClr val="000000"/>
                </a:solidFill>
              </a:rPr>
              <a:t> MRI</a:t>
            </a:r>
          </a:p>
        </p:txBody>
      </p:sp>
      <p:sp>
        <p:nvSpPr>
          <p:cNvPr id="19459" name="Zástupný symbol obsahu 2">
            <a:extLst>
              <a:ext uri="{FF2B5EF4-FFF2-40B4-BE49-F238E27FC236}">
                <a16:creationId xmlns:a16="http://schemas.microsoft.com/office/drawing/2014/main" id="{40EE5563-0252-20D8-0550-055715D98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altLang="sk-SK">
                <a:solidFill>
                  <a:srgbClr val="000000"/>
                </a:solidFill>
              </a:rPr>
              <a:t>PI-RADS v2 - </a:t>
            </a:r>
            <a:r>
              <a:rPr lang="en-US" altLang="sk-SK">
                <a:solidFill>
                  <a:srgbClr val="000000"/>
                </a:solidFill>
              </a:rPr>
              <a:t>(Prostate Imaging Reporting and Data System)</a:t>
            </a:r>
            <a:endParaRPr lang="sk-SK" altLang="sk-SK">
              <a:solidFill>
                <a:srgbClr val="000000"/>
              </a:solidFill>
            </a:endParaRPr>
          </a:p>
          <a:p>
            <a:r>
              <a:rPr lang="sk-SK" altLang="sk-SK">
                <a:solidFill>
                  <a:srgbClr val="000000"/>
                </a:solidFill>
              </a:rPr>
              <a:t>zaradenie každej MRI suspektnej lézie do konkrétnej kategórie podľa parametrov:</a:t>
            </a:r>
          </a:p>
          <a:p>
            <a:pPr lvl="1"/>
            <a:r>
              <a:rPr lang="sk-SK" altLang="sk-SK">
                <a:solidFill>
                  <a:srgbClr val="000000"/>
                </a:solidFill>
              </a:rPr>
              <a:t>T2-weighted imaging</a:t>
            </a:r>
          </a:p>
          <a:p>
            <a:pPr lvl="1"/>
            <a:r>
              <a:rPr lang="sk-SK" altLang="sk-SK">
                <a:solidFill>
                  <a:srgbClr val="000000"/>
                </a:solidFill>
              </a:rPr>
              <a:t>Diffusion-weighted imaging (DWI)</a:t>
            </a:r>
          </a:p>
          <a:p>
            <a:pPr lvl="1"/>
            <a:r>
              <a:rPr lang="sk-SK" altLang="sk-SK">
                <a:solidFill>
                  <a:srgbClr val="000000"/>
                </a:solidFill>
              </a:rPr>
              <a:t>Dynamic contrast enhancement (DCE)</a:t>
            </a:r>
            <a:br>
              <a:rPr lang="sk-SK" altLang="sk-SK">
                <a:solidFill>
                  <a:srgbClr val="000000"/>
                </a:solidFill>
              </a:rPr>
            </a:br>
            <a:endParaRPr lang="sk-SK" altLang="sk-SK">
              <a:solidFill>
                <a:srgbClr val="000000"/>
              </a:solidFill>
            </a:endParaRPr>
          </a:p>
          <a:p>
            <a:endParaRPr lang="sk-SK" altLang="sk-SK" b="1"/>
          </a:p>
          <a:p>
            <a:endParaRPr lang="sk-SK" altLang="sk-SK"/>
          </a:p>
          <a:p>
            <a:endParaRPr lang="sk-SK" altLang="sk-SK" b="1"/>
          </a:p>
          <a:p>
            <a:endParaRPr lang="sk-SK" altLang="sk-SK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718</Words>
  <Application>Microsoft Office PowerPoint</Application>
  <PresentationFormat>Širokouhlá</PresentationFormat>
  <Paragraphs>122</Paragraphs>
  <Slides>16</Slides>
  <Notes>2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16</vt:i4>
      </vt:variant>
    </vt:vector>
  </HeadingPairs>
  <TitlesOfParts>
    <vt:vector size="22" baseType="lpstr">
      <vt:lpstr>Aptos</vt:lpstr>
      <vt:lpstr>Aptos Display</vt:lpstr>
      <vt:lpstr>Arial</vt:lpstr>
      <vt:lpstr>Calibri</vt:lpstr>
      <vt:lpstr>Wingdings</vt:lpstr>
      <vt:lpstr>Motív Office</vt:lpstr>
      <vt:lpstr>Liečba nádorov prostaty  v závislosti od štádia.</vt:lpstr>
      <vt:lpstr>Prezentácia programu PowerPoint</vt:lpstr>
      <vt:lpstr>Variabilný priebeh ochorenia</vt:lpstr>
      <vt:lpstr>Management pacienta</vt:lpstr>
      <vt:lpstr>Diagnostika PCa</vt:lpstr>
      <vt:lpstr>Anamnéza</vt:lpstr>
      <vt:lpstr>Fyzikálne vyšetrenie</vt:lpstr>
      <vt:lpstr>PSA</vt:lpstr>
      <vt:lpstr>Multiparametrické MRI</vt:lpstr>
      <vt:lpstr>Prezentácia programu PowerPoint</vt:lpstr>
      <vt:lpstr>mp MRI</vt:lpstr>
      <vt:lpstr>Risk kalkulátor</vt:lpstr>
      <vt:lpstr>Štádiá rakoviny prostaty</vt:lpstr>
      <vt:lpstr>Gleason skóre</vt:lpstr>
      <vt:lpstr>Liečba podľa rizika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Liečba nádorov prostaty  v závislosti od štádia.</dc:title>
  <dc:creator>MUDr. Ľubomír Lachváč PhD.</dc:creator>
  <cp:lastModifiedBy>MUDr. Ľubomír Lachváč PhD.</cp:lastModifiedBy>
  <cp:revision>5</cp:revision>
  <dcterms:created xsi:type="dcterms:W3CDTF">2024-05-14T10:22:34Z</dcterms:created>
  <dcterms:modified xsi:type="dcterms:W3CDTF">2024-05-15T08:57:27Z</dcterms:modified>
</cp:coreProperties>
</file>